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742" r:id="rId5"/>
    <p:sldMasterId id="2147484778" r:id="rId6"/>
    <p:sldMasterId id="2147484780" r:id="rId7"/>
    <p:sldMasterId id="2147484810" r:id="rId8"/>
  </p:sldMasterIdLst>
  <p:notesMasterIdLst>
    <p:notesMasterId r:id="rId61"/>
  </p:notesMasterIdLst>
  <p:handoutMasterIdLst>
    <p:handoutMasterId r:id="rId62"/>
  </p:handoutMasterIdLst>
  <p:sldIdLst>
    <p:sldId id="1719" r:id="rId9"/>
    <p:sldId id="1935" r:id="rId10"/>
    <p:sldId id="1857" r:id="rId11"/>
    <p:sldId id="1920" r:id="rId12"/>
    <p:sldId id="1670" r:id="rId13"/>
    <p:sldId id="1919" r:id="rId14"/>
    <p:sldId id="1861" r:id="rId15"/>
    <p:sldId id="1899" r:id="rId16"/>
    <p:sldId id="1936" r:id="rId17"/>
    <p:sldId id="1922" r:id="rId18"/>
    <p:sldId id="1863" r:id="rId19"/>
    <p:sldId id="1923" r:id="rId20"/>
    <p:sldId id="1860" r:id="rId21"/>
    <p:sldId id="1862" r:id="rId22"/>
    <p:sldId id="1864" r:id="rId23"/>
    <p:sldId id="1865" r:id="rId24"/>
    <p:sldId id="1937" r:id="rId25"/>
    <p:sldId id="1866" r:id="rId26"/>
    <p:sldId id="1938" r:id="rId27"/>
    <p:sldId id="1867" r:id="rId28"/>
    <p:sldId id="1868" r:id="rId29"/>
    <p:sldId id="1939" r:id="rId30"/>
    <p:sldId id="1925" r:id="rId31"/>
    <p:sldId id="1870" r:id="rId32"/>
    <p:sldId id="1926" r:id="rId33"/>
    <p:sldId id="1916" r:id="rId34"/>
    <p:sldId id="1872" r:id="rId35"/>
    <p:sldId id="1873" r:id="rId36"/>
    <p:sldId id="1940" r:id="rId37"/>
    <p:sldId id="1941" r:id="rId38"/>
    <p:sldId id="1928" r:id="rId39"/>
    <p:sldId id="1875" r:id="rId40"/>
    <p:sldId id="1929" r:id="rId41"/>
    <p:sldId id="1874" r:id="rId42"/>
    <p:sldId id="1876" r:id="rId43"/>
    <p:sldId id="1877" r:id="rId44"/>
    <p:sldId id="1878" r:id="rId45"/>
    <p:sldId id="1942" r:id="rId46"/>
    <p:sldId id="1917" r:id="rId47"/>
    <p:sldId id="1943" r:id="rId48"/>
    <p:sldId id="1931" r:id="rId49"/>
    <p:sldId id="1881" r:id="rId50"/>
    <p:sldId id="1932" r:id="rId51"/>
    <p:sldId id="1880" r:id="rId52"/>
    <p:sldId id="1882" r:id="rId53"/>
    <p:sldId id="1915" r:id="rId54"/>
    <p:sldId id="1883" r:id="rId55"/>
    <p:sldId id="1884" r:id="rId56"/>
    <p:sldId id="1944" r:id="rId57"/>
    <p:sldId id="1945" r:id="rId58"/>
    <p:sldId id="1934" r:id="rId59"/>
    <p:sldId id="1887"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19"/>
            <p14:sldId id="1935"/>
            <p14:sldId id="1857"/>
            <p14:sldId id="1920"/>
            <p14:sldId id="1670"/>
            <p14:sldId id="1919"/>
            <p14:sldId id="1861"/>
            <p14:sldId id="1899"/>
            <p14:sldId id="1936"/>
            <p14:sldId id="1922"/>
            <p14:sldId id="1863"/>
            <p14:sldId id="1923"/>
            <p14:sldId id="1860"/>
            <p14:sldId id="1862"/>
            <p14:sldId id="1864"/>
            <p14:sldId id="1865"/>
            <p14:sldId id="1937"/>
            <p14:sldId id="1866"/>
            <p14:sldId id="1938"/>
            <p14:sldId id="1867"/>
            <p14:sldId id="1868"/>
            <p14:sldId id="1939"/>
            <p14:sldId id="1925"/>
            <p14:sldId id="1870"/>
            <p14:sldId id="1926"/>
            <p14:sldId id="1916"/>
            <p14:sldId id="1872"/>
            <p14:sldId id="1873"/>
            <p14:sldId id="1940"/>
            <p14:sldId id="1941"/>
            <p14:sldId id="1928"/>
            <p14:sldId id="1875"/>
            <p14:sldId id="1929"/>
            <p14:sldId id="1874"/>
            <p14:sldId id="1876"/>
            <p14:sldId id="1877"/>
            <p14:sldId id="1878"/>
            <p14:sldId id="1942"/>
            <p14:sldId id="1917"/>
            <p14:sldId id="1943"/>
            <p14:sldId id="1931"/>
            <p14:sldId id="1881"/>
            <p14:sldId id="1932"/>
            <p14:sldId id="1880"/>
            <p14:sldId id="1882"/>
            <p14:sldId id="1915"/>
            <p14:sldId id="1883"/>
            <p14:sldId id="1884"/>
            <p14:sldId id="1944"/>
            <p14:sldId id="1945"/>
            <p14:sldId id="1934"/>
            <p14:sldId id="18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5FF"/>
    <a:srgbClr val="0078D4"/>
    <a:srgbClr val="D0D3D6"/>
    <a:srgbClr val="0C7628"/>
    <a:srgbClr val="096F3F"/>
    <a:srgbClr val="066854"/>
    <a:srgbClr val="045A60"/>
    <a:srgbClr val="023B58"/>
    <a:srgbClr val="1A1A1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B1B71-FD0F-40E5-97F4-D215E35B35A7}" v="25" dt="2020-06-02T18:37:21.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87978" autoAdjust="0"/>
  </p:normalViewPr>
  <p:slideViewPr>
    <p:cSldViewPr snapToGrid="0">
      <p:cViewPr varScale="1">
        <p:scale>
          <a:sx n="100" d="100"/>
          <a:sy n="100" d="100"/>
        </p:scale>
        <p:origin x="648" y="9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33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10:46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10:45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Adjust the cover for either AZ-900T00 or AZ-900T01.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810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kern="1200" dirty="0">
                <a:solidFill>
                  <a:schemeClr val="tx1"/>
                </a:solidFill>
                <a:effectLst/>
                <a:latin typeface="Segoe UI Light" pitchFamily="34" charset="0"/>
                <a:ea typeface="+mn-ea"/>
                <a:cs typeface="+mn-cs"/>
              </a:rPr>
              <a:t>Azure products and services purchasing options </a:t>
            </a:r>
            <a:r>
              <a:rPr lang="en-IE" sz="900" kern="1200" dirty="0">
                <a:solidFill>
                  <a:schemeClr val="tx1"/>
                </a:solidFill>
                <a:effectLst/>
                <a:latin typeface="Segoe UI Light" pitchFamily="34" charset="0"/>
                <a:ea typeface="+mn-ea"/>
                <a:cs typeface="+mn-cs"/>
              </a:rPr>
              <a:t>- </a:t>
            </a:r>
            <a:r>
              <a:rPr lang="en-IE" u="sng" dirty="0"/>
              <a:t>https://azure.microsoft.com/en-us/pricing/purchase-options/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53925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https://docs.microsoft.com/en-us/azure/billing/billing-understand-your-invoice</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Point out that the Zone referred to here, is different from </a:t>
            </a:r>
            <a:r>
              <a:rPr lang="en-IE" dirty="0"/>
              <a:t>Availability Zone</a:t>
            </a:r>
            <a:r>
              <a:rPr lang="en-IE" sz="900" b="0" i="0" u="none" strike="noStrike" kern="1200" dirty="0">
                <a:solidFill>
                  <a:schemeClr val="tx1"/>
                </a:solidFill>
                <a:effectLst/>
                <a:latin typeface="Segoe UI Light" pitchFamily="34" charset="0"/>
                <a:ea typeface="+mn-ea"/>
                <a:cs typeface="+mn-cs"/>
              </a:rPr>
              <a:t>. Availability Zones being an Azure service providing High availability, whereas Zones in the context of billing are geographical entities, used for data transfer pricing between defined geographical areas called Zones.</a:t>
            </a:r>
          </a:p>
          <a:p>
            <a:endParaRPr lang="en-IE" sz="900" b="0" i="0" u="none" strike="noStrike" kern="1200" dirty="0">
              <a:solidFill>
                <a:schemeClr val="tx1"/>
              </a:solidFill>
              <a:effectLst/>
              <a:latin typeface="Segoe UI Light" pitchFamily="34" charset="0"/>
              <a:ea typeface="+mn-ea"/>
              <a:cs typeface="+mn-cs"/>
            </a:endParaRPr>
          </a:p>
          <a:p>
            <a:r>
              <a:rPr lang="en-IE" sz="900" b="0" i="1" u="none" strike="noStrike" kern="1200" dirty="0">
                <a:solidFill>
                  <a:schemeClr val="tx1"/>
                </a:solidFill>
                <a:effectLst/>
                <a:latin typeface="Segoe UI Light" pitchFamily="34" charset="0"/>
                <a:ea typeface="+mn-ea"/>
                <a:cs typeface="+mn-cs"/>
              </a:rPr>
              <a:t>Zone </a:t>
            </a:r>
            <a:r>
              <a:rPr lang="en-IE" sz="900" b="0" i="0" u="none" strike="noStrike" kern="1200" dirty="0">
                <a:solidFill>
                  <a:schemeClr val="tx1"/>
                </a:solidFill>
                <a:effectLst/>
                <a:latin typeface="Segoe UI Light" pitchFamily="34" charset="0"/>
                <a:ea typeface="+mn-ea"/>
                <a:cs typeface="+mn-cs"/>
              </a:rPr>
              <a:t>is a geographical grouping of Azure Regions for billing purpose. Data transfer pricing is based on the Zones.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1354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kern="1200" dirty="0">
                <a:solidFill>
                  <a:schemeClr val="tx1"/>
                </a:solidFill>
                <a:effectLst/>
                <a:latin typeface="Segoe UI Light" pitchFamily="34" charset="0"/>
                <a:ea typeface="+mn-ea"/>
                <a:cs typeface="+mn-cs"/>
              </a:rPr>
              <a:t>Note: The </a:t>
            </a:r>
            <a:r>
              <a:rPr lang="en-IE" sz="900" i="1" kern="1200" dirty="0">
                <a:solidFill>
                  <a:schemeClr val="tx1"/>
                </a:solidFill>
                <a:effectLst/>
                <a:latin typeface="Segoe UI Light" pitchFamily="34" charset="0"/>
                <a:ea typeface="+mn-ea"/>
                <a:cs typeface="+mn-cs"/>
              </a:rPr>
              <a:t>pricing calculator</a:t>
            </a:r>
            <a:r>
              <a:rPr lang="en-IE" sz="900" kern="1200" dirty="0">
                <a:solidFill>
                  <a:schemeClr val="tx1"/>
                </a:solidFill>
                <a:effectLst/>
                <a:latin typeface="Segoe UI Light" pitchFamily="34" charset="0"/>
                <a:ea typeface="+mn-ea"/>
                <a:cs typeface="+mn-cs"/>
              </a:rPr>
              <a:t> provides estimates, and not actual price quotes. Actual prices can vary depending upon the date of purchase, the payment currency, and the type of Azure customer.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1350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1" kern="1200" dirty="0">
                <a:solidFill>
                  <a:schemeClr val="tx1"/>
                </a:solidFill>
                <a:effectLst/>
                <a:latin typeface="Segoe UI Light" pitchFamily="34" charset="0"/>
                <a:ea typeface="+mn-ea"/>
                <a:cs typeface="+mn-cs"/>
              </a:rPr>
              <a:t>TCO calculator </a:t>
            </a:r>
            <a:r>
              <a:rPr lang="en-IE" sz="1200" b="0" kern="1200" dirty="0">
                <a:solidFill>
                  <a:schemeClr val="tx1"/>
                </a:solidFill>
                <a:effectLst/>
                <a:latin typeface="Segoe UI Light" pitchFamily="34" charset="0"/>
                <a:ea typeface="+mn-ea"/>
                <a:cs typeface="+mn-cs"/>
              </a:rPr>
              <a:t>- </a:t>
            </a:r>
            <a:r>
              <a:rPr lang="en-IE" u="sng" dirty="0"/>
              <a:t>https://azure.microsoft.com/en-us/pricing/tco/calculator/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4892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4989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For more information about Cost Management, refer to </a:t>
            </a:r>
            <a:r>
              <a:rPr lang="en-IE" u="sng" dirty="0"/>
              <a:t>https://azure.microsoft.com/en-us/services/cost-management/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43203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244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important. We are telling the learners… This is what I am going to tell you.</a:t>
            </a:r>
          </a:p>
          <a:p>
            <a:endParaRPr lang="en-US" dirty="0"/>
          </a:p>
          <a:p>
            <a:r>
              <a:rPr lang="en-US" dirty="0"/>
              <a:t>We then tell them / show them.</a:t>
            </a:r>
          </a:p>
          <a:p>
            <a:endParaRPr lang="en-US" dirty="0"/>
          </a:p>
          <a:p>
            <a:r>
              <a:rPr lang="en-US" dirty="0"/>
              <a:t>At the end we review what we told them.</a:t>
            </a:r>
          </a:p>
          <a:p>
            <a:endParaRPr lang="en-US" dirty="0"/>
          </a:p>
          <a:p>
            <a:r>
              <a:rPr lang="en-US" dirty="0"/>
              <a:t>Then we give them references for further learning.</a:t>
            </a:r>
          </a:p>
          <a:p>
            <a:endParaRPr lang="en-US" dirty="0"/>
          </a:p>
          <a:p>
            <a:r>
              <a:rPr lang="en-US" dirty="0"/>
              <a:t>Then we say Thanks you where we will then put our closing deck for customer feedback…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5712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Segoe UI Light" pitchFamily="34" charset="0"/>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57203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alternative Azure support channels, refer to </a:t>
            </a:r>
            <a:r>
              <a:rPr lang="en-IE" dirty="0">
                <a:hlinkClick r:id="rId3"/>
              </a:rPr>
              <a:t>https://azure.microsoft.com/en-us/support/community/</a:t>
            </a:r>
            <a:r>
              <a:rPr lang="en-IE"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62093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For more information about alternative Knowledge Center, refer to https://azure.microsoft.com/en-us/resources/knowledge-center/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30392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099195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77176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kern="1200" dirty="0">
                <a:solidFill>
                  <a:schemeClr val="tx1"/>
                </a:solidFill>
                <a:effectLst/>
                <a:latin typeface="Segoe UI Light" pitchFamily="34" charset="0"/>
                <a:ea typeface="+mn-ea"/>
                <a:cs typeface="+mn-cs"/>
              </a:rPr>
              <a:t>You might want to browse to some SLA’s directly https://azure.microsoft.com/en-us/support/legal/sla/summary/ and explore one or two as examples.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8433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48380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59340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For more information about improving application SLAs, refer to </a:t>
            </a:r>
            <a:r>
              <a:rPr lang="en-IE" u="sng" dirty="0"/>
              <a:t>https://docs.microsoft.com/en-us/azure/architecture/resiliency/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05266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70358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244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59668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Some preview features are </a:t>
            </a:r>
            <a:r>
              <a:rPr lang="en-IE" sz="900" b="0" u="none" strike="noStrike" kern="1200" dirty="0">
                <a:solidFill>
                  <a:schemeClr val="tx1"/>
                </a:solidFill>
                <a:effectLst/>
                <a:latin typeface="Segoe UI Light" pitchFamily="34" charset="0"/>
                <a:ea typeface="+mn-ea"/>
                <a:cs typeface="+mn-cs"/>
              </a:rPr>
              <a:t>not covered by customer support.</a:t>
            </a:r>
          </a:p>
          <a:p>
            <a:endParaRPr lang="en-IE" sz="900" b="0" i="1"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Azure Previews, visit </a:t>
            </a:r>
            <a:r>
              <a:rPr lang="en-IE" u="sng" dirty="0"/>
              <a:t>https://azure.microsoft.com/en-us/services/preview/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784364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Although you may be using the Azure service in production, the preview feature or functionality may not yet be ready for production deployments. Make sure you are aware of any limitations around its use before deploying to production.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 </a:t>
            </a:r>
            <a:r>
              <a:rPr lang="en-US" sz="882" b="0" kern="1200" dirty="0">
                <a:solidFill>
                  <a:schemeClr val="tx1"/>
                </a:solidFill>
                <a:effectLst/>
                <a:latin typeface="Segoe UI Light" pitchFamily="34" charset="0"/>
                <a:ea typeface="+mn-ea"/>
                <a:cs typeface="+mn-cs"/>
              </a:rPr>
              <a:t>Azure Portal feedback forum - https://feedback.azure.com/forums/223579-azure-portal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54739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Learn about updates and new product features on the Azure announcements blog - https://azure.microsoft.com/en-us/blog/topics/announcements/.</a:t>
            </a:r>
          </a:p>
          <a:p>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504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For more information about Azure updates, refer to </a:t>
            </a:r>
            <a:r>
              <a:rPr lang="en-IE" dirty="0"/>
              <a:t>https://azure.microsoft.com/en-us/updates/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86516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1477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have time, cover the module review questions in the student materials.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8650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08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kern="1200" dirty="0">
                <a:solidFill>
                  <a:schemeClr val="tx1"/>
                </a:solidFill>
                <a:effectLst/>
                <a:latin typeface="Segoe UI Light" pitchFamily="34" charset="0"/>
                <a:ea typeface="+mn-ea"/>
                <a:cs typeface="+mn-cs"/>
              </a:rPr>
              <a:t>Azure free accounts </a:t>
            </a:r>
            <a:r>
              <a:rPr lang="en-IE" sz="900" kern="1200" dirty="0">
                <a:solidFill>
                  <a:schemeClr val="tx1"/>
                </a:solidFill>
                <a:effectLst/>
                <a:latin typeface="Segoe UI Light" pitchFamily="34" charset="0"/>
                <a:ea typeface="+mn-ea"/>
                <a:cs typeface="+mn-cs"/>
              </a:rPr>
              <a:t>- </a:t>
            </a:r>
            <a:r>
              <a:rPr lang="en-IE" u="sng" dirty="0"/>
              <a:t>https://azure.microsoft.com/en-us/free/</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8515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800" b="1" kern="1200" dirty="0">
                <a:solidFill>
                  <a:schemeClr val="tx1"/>
                </a:solidFill>
                <a:effectLst/>
                <a:latin typeface="Segoe UI Light" pitchFamily="34" charset="0"/>
                <a:ea typeface="+mn-ea"/>
                <a:cs typeface="+mn-cs"/>
              </a:rPr>
              <a:t>Management groups </a:t>
            </a:r>
            <a:r>
              <a:rPr lang="en-IE" sz="800" kern="1200" dirty="0">
                <a:solidFill>
                  <a:schemeClr val="tx1"/>
                </a:solidFill>
                <a:effectLst/>
                <a:latin typeface="Segoe UI Light" pitchFamily="34" charset="0"/>
                <a:ea typeface="+mn-ea"/>
                <a:cs typeface="+mn-cs"/>
              </a:rPr>
              <a:t>- </a:t>
            </a:r>
            <a:r>
              <a:rPr lang="en-IE" sz="8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185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WWL recommends using polling to be completed for every 7 – 10 slides and preferably at the end of each section. This helps break classes up and adds more interactivity especially for remote classes.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Calibri" panose="020F0502020204030204" pitchFamily="34" charset="0"/>
                <a:ea typeface="Times New Roman" panose="02020603050405020304" pitchFamily="18" charset="0"/>
              </a:rPr>
              <a:t>In order to promote interactivity, WWL suggests the use of Mentimeter, Kahoot or a similar polling technology. Please feel free to adjust this slide as needed and populate with the instructions based on the polling tool of your choice.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1477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3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39.jp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5.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5.xml"/><Relationship Id="rId4" Type="http://schemas.openxmlformats.org/officeDocument/2006/relationships/image" Target="../media/image52.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10794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84414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94135223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902229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297919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73518"/>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200369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23993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69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543465908"/>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439559895"/>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214070870"/>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19459770"/>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1683474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83829163"/>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35618819"/>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4002300947"/>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071188566"/>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713567197"/>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196132116"/>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73152149"/>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60034907"/>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3616956"/>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35729520"/>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54908620"/>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7060273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64806839"/>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783857615"/>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69107510"/>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19762840"/>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47771911"/>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70991704"/>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87940839"/>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2740800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122752424"/>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1738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580247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4128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0115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89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38208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971238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2868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3473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50639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2387576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249431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2263599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4208205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831902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615110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4443715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5101181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650736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3684976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21998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14957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18206144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030690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19911871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15073747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5009206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8415621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6511603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dirty="0"/>
              <a:t>Thank you.</a:t>
            </a:r>
          </a:p>
        </p:txBody>
      </p:sp>
    </p:spTree>
    <p:extLst>
      <p:ext uri="{BB962C8B-B14F-4D97-AF65-F5344CB8AC3E}">
        <p14:creationId xmlns:p14="http://schemas.microsoft.com/office/powerpoint/2010/main" val="750639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351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2261526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304189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5350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692145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28517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827408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667131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7410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96125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8875404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242649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7532322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3457576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7724223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4859738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40980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3769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4748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76621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08371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4147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7545078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16591898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7847234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778936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718214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31326092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30103992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4436427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1542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2719728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image" Target="../media/image3.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 Id="rId3"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26.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image" Target="../media/image40.emf"/><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741" r:id="rId2"/>
    <p:sldLayoutId id="2147484240" r:id="rId3"/>
    <p:sldLayoutId id="2147484241" r:id="rId4"/>
    <p:sldLayoutId id="2147484474" r:id="rId5"/>
    <p:sldLayoutId id="2147484639" r:id="rId6"/>
    <p:sldLayoutId id="2147484584" r:id="rId7"/>
    <p:sldLayoutId id="214748458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itle Placeholder 1">
            <a:extLst>
              <a:ext uri="{FF2B5EF4-FFF2-40B4-BE49-F238E27FC236}">
                <a16:creationId xmlns:a16="http://schemas.microsoft.com/office/drawing/2014/main" id="{A69E1A0E-9F75-450C-834F-80E8AAC3B3E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FBAF66C6-03B0-4E58-8E7D-25BB05B6FBE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ID" hidden="1">
            <a:extLst>
              <a:ext uri="{FF2B5EF4-FFF2-40B4-BE49-F238E27FC236}">
                <a16:creationId xmlns:a16="http://schemas.microsoft.com/office/drawing/2014/main" id="{D902F141-7291-45B1-A0A1-39AB7127AA5E}"/>
              </a:ext>
            </a:extLst>
          </p:cNvPr>
          <p:cNvGrpSpPr/>
          <p:nvPr userDrawn="1"/>
        </p:nvGrpSpPr>
        <p:grpSpPr>
          <a:xfrm>
            <a:off x="0" y="0"/>
            <a:ext cx="12192000" cy="6858000"/>
            <a:chOff x="0" y="0"/>
            <a:chExt cx="12192000" cy="6858000"/>
          </a:xfrm>
        </p:grpSpPr>
        <p:cxnSp>
          <p:nvCxnSpPr>
            <p:cNvPr id="9" name="Straight Connector 8">
              <a:extLst>
                <a:ext uri="{FF2B5EF4-FFF2-40B4-BE49-F238E27FC236}">
                  <a16:creationId xmlns:a16="http://schemas.microsoft.com/office/drawing/2014/main" id="{E22CF5DB-13F2-4F4C-BFF5-58F5BF6E456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F8EE3F-58A5-4C40-9078-A72656C01E62}"/>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245375-D492-4376-A712-0B0F98D4367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FDA390-E01E-464C-9480-BA70A3D6FDB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AAFF7E-B073-4DC4-B176-F39BA0762787}"/>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A39252-0AB0-47A9-9614-F3EC8A5CB6A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C617B3-308C-4D9F-A063-62547E2F080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CBD1E4-60D6-46D2-85EF-9B79D2A855F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A92FA0-DF1B-47E0-A604-EFC3987BA3E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04001F-CBD0-484F-AD46-80D3130343F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E54C05-84C3-4088-8E85-4A64FE5FDD6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D81EE8-568C-4228-A2D5-B3781456480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B80FF3-EB2B-4597-8FF5-50BF83913798}"/>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EA03D6-8F54-4FF5-83E6-6F02AC07718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BE5CA0-89AF-4C7D-AA6B-4CA1A357FB5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BC8E29-925B-46BE-9DD6-0B625183549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663471-62B9-44D7-BCB9-1700F8463C0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F2441B-4C4C-4360-B395-1DCB7BCCCD0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4525C8-6EFF-4223-9DF9-8C90705BBC8A}"/>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677323-9D5B-4F4D-96F5-2671F031FA7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411FEE-8C1B-4520-B376-D48663B2DB5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5D331FB-95E3-4EEC-BAE9-4F81967931FB}"/>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B93FAA-5A6B-44F9-912D-964F70422E7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0650C3-86E7-4C3A-BD5D-EED33A96F91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19E557-B655-4ADE-9685-80F552639381}"/>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2AF9F5-4EC0-4040-9484-18D9B29D770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8B46915-6328-44BE-AB4B-A926DFD5444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6EE54F-1B70-49AD-BAF5-467D4BDB561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8C0B497-0F48-4549-9FFF-847E9D165D7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63B575-A9BE-43F8-B0B4-0ED1EFA061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139B45-3D28-4C27-B0D2-DE722CF84A7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60EED1-0449-41A1-AEDA-D624F0896D1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84AA87-DD98-4723-8B6A-7BA96470F46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C4A1E3-A948-41C7-88AC-A16D253549D6}"/>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64 square" hidden="1">
            <a:extLst>
              <a:ext uri="{FF2B5EF4-FFF2-40B4-BE49-F238E27FC236}">
                <a16:creationId xmlns:a16="http://schemas.microsoft.com/office/drawing/2014/main" id="{E7D9E707-0DB7-4060-8E84-74981132638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32 square" hidden="1">
            <a:extLst>
              <a:ext uri="{FF2B5EF4-FFF2-40B4-BE49-F238E27FC236}">
                <a16:creationId xmlns:a16="http://schemas.microsoft.com/office/drawing/2014/main" id="{D26F11D4-23E2-489D-8252-D82A1BFBC34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455839"/>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 id="2147484775" r:id="rId33"/>
    <p:sldLayoutId id="2147484776" r:id="rId34"/>
    <p:sldLayoutId id="2147484777" r:id="rId35"/>
    <p:sldLayoutId id="2147484841" r:id="rId36"/>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368" userDrawn="1">
          <p15:clr>
            <a:srgbClr val="C35EA4"/>
          </p15:clr>
        </p15:guide>
        <p15:guide id="56" pos="7313" userDrawn="1">
          <p15:clr>
            <a:srgbClr val="C35EA4"/>
          </p15:clr>
        </p15:guide>
        <p15:guide id="57" orient="horz" pos="369" userDrawn="1">
          <p15:clr>
            <a:srgbClr val="C35EA4"/>
          </p15:clr>
        </p15:guide>
        <p15:guide id="58" orient="horz" pos="3949" userDrawn="1">
          <p15:clr>
            <a:srgbClr val="C35EA4"/>
          </p15:clr>
        </p15:guide>
        <p15:guide id="59" orient="horz" pos="184" userDrawn="1">
          <p15:clr>
            <a:srgbClr val="A4A3A4"/>
          </p15:clr>
        </p15:guide>
        <p15:guide id="60" pos="185" userDrawn="1">
          <p15:clr>
            <a:srgbClr val="A4A3A4"/>
          </p15:clr>
        </p15:guide>
        <p15:guide id="61" orient="horz" pos="4135" userDrawn="1">
          <p15:clr>
            <a:srgbClr val="A4A3A4"/>
          </p15:clr>
        </p15:guide>
        <p15:guide id="62"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353"/>
              </a:lnSpc>
            </a:pPr>
            <a:r>
              <a:rPr lang="en-US" sz="1961"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1214891748"/>
      </p:ext>
    </p:extLst>
  </p:cSld>
  <p:clrMap bg1="lt1" tx1="dk1" bg2="lt2" tx2="dk2" accent1="accent1" accent2="accent2" accent3="accent3" accent4="accent4" accent5="accent5" accent6="accent6" hlink="hlink" folHlink="folHlink"/>
  <p:sldLayoutIdLst>
    <p:sldLayoutId id="2147484779" r:id="rId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808623985"/>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7" r:id="rId17"/>
    <p:sldLayoutId id="2147484798" r:id="rId18"/>
    <p:sldLayoutId id="2147484799" r:id="rId19"/>
    <p:sldLayoutId id="2147484800" r:id="rId20"/>
    <p:sldLayoutId id="2147484801" r:id="rId21"/>
    <p:sldLayoutId id="2147484802" r:id="rId22"/>
    <p:sldLayoutId id="2147484803" r:id="rId23"/>
    <p:sldLayoutId id="2147484804" r:id="rId24"/>
    <p:sldLayoutId id="2147484805" r:id="rId25"/>
    <p:sldLayoutId id="2147484806" r:id="rId26"/>
    <p:sldLayoutId id="2147484807" r:id="rId27"/>
    <p:sldLayoutId id="2147484808" r:id="rId28"/>
    <p:sldLayoutId id="2147484809" r:id="rId2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2"/>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2614245069"/>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 id="2147484824" r:id="rId14"/>
    <p:sldLayoutId id="2147484825" r:id="rId15"/>
    <p:sldLayoutId id="2147484826" r:id="rId16"/>
    <p:sldLayoutId id="2147484827" r:id="rId17"/>
    <p:sldLayoutId id="2147484828" r:id="rId18"/>
    <p:sldLayoutId id="2147484829" r:id="rId19"/>
    <p:sldLayoutId id="2147484830" r:id="rId20"/>
    <p:sldLayoutId id="2147484831" r:id="rId21"/>
    <p:sldLayoutId id="2147484832" r:id="rId22"/>
    <p:sldLayoutId id="2147484833" r:id="rId23"/>
    <p:sldLayoutId id="2147484834" r:id="rId24"/>
    <p:sldLayoutId id="2147484835" r:id="rId25"/>
    <p:sldLayoutId id="2147484836" r:id="rId26"/>
    <p:sldLayoutId id="2147484837" r:id="rId27"/>
    <p:sldLayoutId id="2147484838" r:id="rId28"/>
    <p:sldLayoutId id="2147484839" r:id="rId29"/>
    <p:sldLayoutId id="2147484840" r:id="rId3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5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61.emf"/><Relationship Id="rId4" Type="http://schemas.openxmlformats.org/officeDocument/2006/relationships/image" Target="../media/image6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41.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hyperlink" Target="https://preview.portal.azure.com/" TargetMode="External"/><Relationship Id="rId2" Type="http://schemas.openxmlformats.org/officeDocument/2006/relationships/notesSlide" Target="../notesSlides/notesSlide38.xml"/><Relationship Id="rId1" Type="http://schemas.openxmlformats.org/officeDocument/2006/relationships/slideLayout" Target="../slideLayouts/slideLayout41.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image" Target="../media/image61.emf"/><Relationship Id="rId4" Type="http://schemas.openxmlformats.org/officeDocument/2006/relationships/image" Target="../media/image60.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61.emf"/><Relationship Id="rId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latin typeface="Segoe UI Semibold (Headings)"/>
              </a:rPr>
              <a:t>AZ-900T0x</a:t>
            </a:r>
            <a:br>
              <a:rPr lang="en-US" dirty="0">
                <a:solidFill>
                  <a:schemeClr val="tx1"/>
                </a:solidFill>
                <a:latin typeface="Segoe UI Semibold (Headings)"/>
              </a:rPr>
            </a:br>
            <a:br>
              <a:rPr lang="en-US" dirty="0">
                <a:solidFill>
                  <a:schemeClr val="tx1"/>
                </a:solidFill>
                <a:latin typeface="Segoe UI Semibold (Headings)"/>
              </a:rPr>
            </a:br>
            <a:r>
              <a:rPr lang="en-US" dirty="0">
                <a:solidFill>
                  <a:schemeClr val="tx1"/>
                </a:solidFill>
                <a:latin typeface="Segoe UI Semibold (Headings)"/>
              </a:rPr>
              <a:t>Learning Path: </a:t>
            </a:r>
            <a:br>
              <a:rPr lang="en-US" dirty="0">
                <a:solidFill>
                  <a:schemeClr val="tx1"/>
                </a:solidFill>
                <a:latin typeface="Segoe UI Semibold (Headings)"/>
              </a:rPr>
            </a:br>
            <a:br>
              <a:rPr lang="en-US" dirty="0">
                <a:solidFill>
                  <a:schemeClr val="tx1"/>
                </a:solidFill>
                <a:latin typeface="Segoe UI Semibold (Headings)"/>
              </a:rPr>
            </a:br>
            <a:r>
              <a:rPr lang="en-US" dirty="0">
                <a:solidFill>
                  <a:schemeClr val="tx1"/>
                </a:solidFill>
                <a:latin typeface="Segoe UI Semibold (Headings)"/>
              </a:rPr>
              <a:t>Review Microsoft Azure and Support</a:t>
            </a:r>
            <a:endParaRPr lang="en-US" dirty="0"/>
          </a:p>
        </p:txBody>
      </p:sp>
      <p:sp>
        <p:nvSpPr>
          <p:cNvPr id="2" name="Text Placeholder 1">
            <a:extLst>
              <a:ext uri="{FF2B5EF4-FFF2-40B4-BE49-F238E27FC236}">
                <a16:creationId xmlns:a16="http://schemas.microsoft.com/office/drawing/2014/main" id="{E2655DD8-201C-4DB0-B199-EE228F2E897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FC4E-22FA-45C0-85A6-73A2352F75F7}"/>
              </a:ext>
            </a:extLst>
          </p:cNvPr>
          <p:cNvSpPr>
            <a:spLocks noGrp="1"/>
          </p:cNvSpPr>
          <p:nvPr>
            <p:ph type="title"/>
          </p:nvPr>
        </p:nvSpPr>
        <p:spPr/>
        <p:txBody>
          <a:bodyPr/>
          <a:lstStyle/>
          <a:p>
            <a:r>
              <a:rPr lang="en-US" dirty="0"/>
              <a:t>Summary – Review Azure Subscriptions</a:t>
            </a:r>
          </a:p>
        </p:txBody>
      </p:sp>
      <p:sp>
        <p:nvSpPr>
          <p:cNvPr id="3" name="Text Placeholder 2">
            <a:extLst>
              <a:ext uri="{FF2B5EF4-FFF2-40B4-BE49-F238E27FC236}">
                <a16:creationId xmlns:a16="http://schemas.microsoft.com/office/drawing/2014/main" id="{AD0CEF9D-C235-4B8A-96A8-B05234E3B8C1}"/>
              </a:ext>
            </a:extLst>
          </p:cNvPr>
          <p:cNvSpPr>
            <a:spLocks noGrp="1"/>
          </p:cNvSpPr>
          <p:nvPr>
            <p:ph type="body" sz="quarter" idx="10"/>
          </p:nvPr>
        </p:nvSpPr>
        <p:spPr>
          <a:xfrm>
            <a:off x="586390" y="1434370"/>
            <a:ext cx="11018520" cy="2357184"/>
          </a:xfrm>
        </p:spPr>
        <p:txBody>
          <a:bodyPr/>
          <a:lstStyle/>
          <a:p>
            <a:r>
              <a:rPr lang="en-US" dirty="0">
                <a:latin typeface="+mn-lt"/>
              </a:rPr>
              <a:t>We have covered several important topics in this module.</a:t>
            </a:r>
          </a:p>
          <a:p>
            <a:endParaRPr lang="en-US" dirty="0">
              <a:latin typeface="+mn-lt"/>
            </a:endParaRPr>
          </a:p>
          <a:p>
            <a:pPr marL="457200" indent="-457200">
              <a:buFont typeface="Arial" panose="020B0604020202020204" pitchFamily="34" charset="0"/>
              <a:buChar char="•"/>
            </a:pPr>
            <a:r>
              <a:rPr lang="en-US" dirty="0">
                <a:latin typeface="+mn-lt"/>
              </a:rPr>
              <a:t>What an Azure Subscription is and how you pick the one right for your business.</a:t>
            </a:r>
          </a:p>
          <a:p>
            <a:pPr marL="457200" indent="-457200">
              <a:buFont typeface="Arial" panose="020B0604020202020204" pitchFamily="34" charset="0"/>
              <a:buChar char="•"/>
            </a:pPr>
            <a:r>
              <a:rPr lang="en-US" dirty="0">
                <a:latin typeface="+mn-lt"/>
              </a:rPr>
              <a:t>You have created an Azure free account and learned how to sign in using that account.</a:t>
            </a:r>
          </a:p>
          <a:p>
            <a:pPr marL="457200" indent="-457200">
              <a:buFont typeface="Arial" panose="020B0604020202020204" pitchFamily="34" charset="0"/>
              <a:buChar char="•"/>
            </a:pPr>
            <a:r>
              <a:rPr lang="en-US" dirty="0">
                <a:latin typeface="+mn-lt"/>
              </a:rPr>
              <a:t>You have seen how billing, subscriptions, and support are managed in Azure.</a:t>
            </a:r>
          </a:p>
        </p:txBody>
      </p:sp>
    </p:spTree>
    <p:extLst>
      <p:ext uri="{BB962C8B-B14F-4D97-AF65-F5344CB8AC3E}">
        <p14:creationId xmlns:p14="http://schemas.microsoft.com/office/powerpoint/2010/main" val="3186717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Module: Planning and managing costs</a:t>
            </a:r>
            <a:endParaRPr lang="en-US" dirty="0"/>
          </a:p>
        </p:txBody>
      </p:sp>
    </p:spTree>
    <p:extLst>
      <p:ext uri="{BB962C8B-B14F-4D97-AF65-F5344CB8AC3E}">
        <p14:creationId xmlns:p14="http://schemas.microsoft.com/office/powerpoint/2010/main" val="33606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Planning and Managing Costs</a:t>
            </a:r>
            <a:br>
              <a:rPr lang="en-US" dirty="0"/>
            </a:br>
            <a:r>
              <a:rPr lang="en-US" dirty="0">
                <a:solidFill>
                  <a:srgbClr val="0078D4"/>
                </a:solidFill>
              </a:rPr>
              <a:t>Introduction</a:t>
            </a:r>
          </a:p>
        </p:txBody>
      </p:sp>
      <p:sp>
        <p:nvSpPr>
          <p:cNvPr id="6" name="Text Placeholder 5"/>
          <p:cNvSpPr>
            <a:spLocks noGrp="1"/>
          </p:cNvSpPr>
          <p:nvPr>
            <p:ph type="body" sz="quarter" idx="10"/>
          </p:nvPr>
        </p:nvSpPr>
        <p:spPr>
          <a:xfrm>
            <a:off x="586390" y="2605945"/>
            <a:ext cx="11018520" cy="2357184"/>
          </a:xfrm>
        </p:spPr>
        <p:txBody>
          <a:bodyPr/>
          <a:lstStyle/>
          <a:p>
            <a:r>
              <a:rPr lang="en-US" dirty="0"/>
              <a:t>Learning Objectives:</a:t>
            </a:r>
          </a:p>
          <a:p>
            <a:endParaRPr lang="en-US" dirty="0"/>
          </a:p>
          <a:p>
            <a:pPr marL="457200" indent="-457200">
              <a:buFont typeface="Arial" panose="020B0604020202020204" pitchFamily="34" charset="0"/>
              <a:buChar char="•"/>
            </a:pPr>
            <a:r>
              <a:rPr lang="en-US" dirty="0"/>
              <a:t>Explore purchasing Azure products and services.</a:t>
            </a:r>
          </a:p>
          <a:p>
            <a:pPr marL="457200" indent="-457200">
              <a:buFont typeface="Arial" panose="020B0604020202020204" pitchFamily="34" charset="0"/>
              <a:buChar char="•"/>
            </a:pPr>
            <a:r>
              <a:rPr lang="en-US" dirty="0"/>
              <a:t>Define the factors that affect your cost.</a:t>
            </a:r>
          </a:p>
          <a:p>
            <a:pPr marL="457200" indent="-457200">
              <a:buFont typeface="Arial" panose="020B0604020202020204" pitchFamily="34" charset="0"/>
              <a:buChar char="•"/>
            </a:pPr>
            <a:r>
              <a:rPr lang="en-US" dirty="0"/>
              <a:t>Review and use the Azure Pricing Calculator and the Azure TCO Calculator.</a:t>
            </a:r>
          </a:p>
          <a:p>
            <a:pPr marL="457200" indent="-457200">
              <a:buFont typeface="Arial" panose="020B0604020202020204" pitchFamily="34" charset="0"/>
              <a:buChar char="•"/>
            </a:pPr>
            <a:r>
              <a:rPr lang="en-US" dirty="0"/>
              <a:t>List ways of minimizing your costs.</a:t>
            </a:r>
            <a:endParaRPr lang="en-IE" dirty="0"/>
          </a:p>
        </p:txBody>
      </p:sp>
    </p:spTree>
    <p:extLst>
      <p:ext uri="{BB962C8B-B14F-4D97-AF65-F5344CB8AC3E}">
        <p14:creationId xmlns:p14="http://schemas.microsoft.com/office/powerpoint/2010/main" val="36943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Purchasing Azure products and services</a:t>
            </a:r>
            <a:endParaRPr lang="en-US" dirty="0"/>
          </a:p>
        </p:txBody>
      </p:sp>
      <p:sp>
        <p:nvSpPr>
          <p:cNvPr id="6" name="Text Placeholder 5"/>
          <p:cNvSpPr>
            <a:spLocks noGrp="1"/>
          </p:cNvSpPr>
          <p:nvPr>
            <p:ph type="body" sz="quarter" idx="10"/>
          </p:nvPr>
        </p:nvSpPr>
        <p:spPr>
          <a:xfrm>
            <a:off x="739775" y="3619869"/>
            <a:ext cx="10712450" cy="3160865"/>
          </a:xfrm>
        </p:spPr>
        <p:txBody>
          <a:bodyPr/>
          <a:lstStyle/>
          <a:p>
            <a:r>
              <a:rPr lang="en-IE" dirty="0"/>
              <a:t>Three main customer types on which the available purchasing options for Azure products and services are contingent are:</a:t>
            </a:r>
          </a:p>
          <a:p>
            <a:pPr lvl="1">
              <a:spcAft>
                <a:spcPts val="600"/>
              </a:spcAft>
            </a:pPr>
            <a:r>
              <a:rPr lang="en-IE" sz="2800" b="1" dirty="0">
                <a:latin typeface="Segoe UI Semilight" panose="020B0402040204020203" pitchFamily="34" charset="0"/>
                <a:cs typeface="Segoe UI Semilight" panose="020B0402040204020203" pitchFamily="34" charset="0"/>
              </a:rPr>
              <a:t>Enterprise</a:t>
            </a:r>
            <a:r>
              <a:rPr lang="en-IE" sz="2800" dirty="0">
                <a:latin typeface="Segoe UI Semilight" panose="020B0402040204020203" pitchFamily="34" charset="0"/>
                <a:cs typeface="Segoe UI Semilight" panose="020B0402040204020203" pitchFamily="34" charset="0"/>
              </a:rPr>
              <a:t> </a:t>
            </a:r>
          </a:p>
          <a:p>
            <a:pPr lvl="1">
              <a:spcAft>
                <a:spcPts val="600"/>
              </a:spcAft>
            </a:pPr>
            <a:r>
              <a:rPr lang="en-IE" sz="2800" b="1" dirty="0">
                <a:latin typeface="Segoe UI Semilight" panose="020B0402040204020203" pitchFamily="34" charset="0"/>
                <a:cs typeface="Segoe UI Semilight" panose="020B0402040204020203" pitchFamily="34" charset="0"/>
              </a:rPr>
              <a:t>Web direct</a:t>
            </a:r>
            <a:endParaRPr lang="en-IE" sz="2800" dirty="0">
              <a:latin typeface="Segoe UI Semilight" panose="020B0402040204020203" pitchFamily="34" charset="0"/>
              <a:cs typeface="Segoe UI Semilight" panose="020B0402040204020203" pitchFamily="34" charset="0"/>
            </a:endParaRPr>
          </a:p>
          <a:p>
            <a:pPr lvl="1">
              <a:spcAft>
                <a:spcPts val="600"/>
              </a:spcAft>
            </a:pPr>
            <a:r>
              <a:rPr lang="en-IE" sz="2800" b="1" dirty="0">
                <a:latin typeface="Segoe UI Semilight" panose="020B0402040204020203" pitchFamily="34" charset="0"/>
                <a:cs typeface="Segoe UI Semilight" panose="020B0402040204020203" pitchFamily="34" charset="0"/>
              </a:rPr>
              <a:t>Cloud solution providers (CSPs)</a:t>
            </a:r>
          </a:p>
          <a:p>
            <a:pPr marL="228600" lvl="1" indent="0">
              <a:spcAft>
                <a:spcPts val="600"/>
              </a:spcAft>
              <a:buNone/>
            </a:pPr>
            <a:r>
              <a:rPr lang="en-IE" sz="2800" b="1" dirty="0">
                <a:solidFill>
                  <a:schemeClr val="accent2">
                    <a:lumMod val="75000"/>
                    <a:lumOff val="25000"/>
                  </a:schemeClr>
                </a:solidFill>
                <a:latin typeface="Segoe UI Semilight" panose="020B0402040204020203" pitchFamily="34" charset="0"/>
                <a:cs typeface="Segoe UI Semilight" panose="020B0402040204020203" pitchFamily="34" charset="0"/>
              </a:rPr>
              <a:t>Personal accounts can also purchase Azure products and services.</a:t>
            </a:r>
          </a:p>
        </p:txBody>
      </p:sp>
      <p:pic>
        <p:nvPicPr>
          <p:cNvPr id="2" name="Picture 1">
            <a:extLst>
              <a:ext uri="{FF2B5EF4-FFF2-40B4-BE49-F238E27FC236}">
                <a16:creationId xmlns:a16="http://schemas.microsoft.com/office/drawing/2014/main" id="{932C6CDC-FC47-487F-BFC9-3B77BD0144AA}"/>
              </a:ext>
            </a:extLst>
          </p:cNvPr>
          <p:cNvPicPr>
            <a:picLocks noChangeAspect="1"/>
          </p:cNvPicPr>
          <p:nvPr/>
        </p:nvPicPr>
        <p:blipFill>
          <a:blip r:embed="rId3"/>
          <a:stretch>
            <a:fillRect/>
          </a:stretch>
        </p:blipFill>
        <p:spPr>
          <a:xfrm>
            <a:off x="584200" y="1028700"/>
            <a:ext cx="9115425" cy="2400300"/>
          </a:xfrm>
          <a:prstGeom prst="rect">
            <a:avLst/>
          </a:prstGeom>
        </p:spPr>
      </p:pic>
    </p:spTree>
    <p:extLst>
      <p:ext uri="{BB962C8B-B14F-4D97-AF65-F5344CB8AC3E}">
        <p14:creationId xmlns:p14="http://schemas.microsoft.com/office/powerpoint/2010/main" val="15695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picts a billing period, with a calendar, computer, and meter linked to illustrate correlation between the three">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07" y="372740"/>
            <a:ext cx="5368705" cy="3463631"/>
          </a:xfrm>
          <a:prstGeom prst="rect">
            <a:avLst/>
          </a:prstGeom>
        </p:spPr>
      </p:pic>
      <p:sp>
        <p:nvSpPr>
          <p:cNvPr id="17" name="Title 16"/>
          <p:cNvSpPr>
            <a:spLocks noGrp="1"/>
          </p:cNvSpPr>
          <p:nvPr>
            <p:ph type="title"/>
          </p:nvPr>
        </p:nvSpPr>
        <p:spPr/>
        <p:txBody>
          <a:bodyPr/>
          <a:lstStyle/>
          <a:p>
            <a:r>
              <a:rPr lang="en-US" dirty="0"/>
              <a:t>Explore Factors affecting costs</a:t>
            </a:r>
          </a:p>
        </p:txBody>
      </p:sp>
      <p:sp>
        <p:nvSpPr>
          <p:cNvPr id="6" name="Text Placeholder 5"/>
          <p:cNvSpPr>
            <a:spLocks noGrp="1"/>
          </p:cNvSpPr>
          <p:nvPr>
            <p:ph type="body" sz="quarter" idx="10"/>
          </p:nvPr>
        </p:nvSpPr>
        <p:spPr>
          <a:xfrm>
            <a:off x="588263" y="3705057"/>
            <a:ext cx="6345937" cy="546753"/>
          </a:xfrm>
        </p:spPr>
        <p:txBody>
          <a:bodyPr/>
          <a:lstStyle/>
          <a:p>
            <a:pPr marL="0" indent="0">
              <a:buNone/>
            </a:pPr>
            <a:r>
              <a:rPr lang="en-IE" dirty="0"/>
              <a:t>There are three primary factors affecting costs:</a:t>
            </a:r>
          </a:p>
        </p:txBody>
      </p:sp>
      <p:graphicFrame>
        <p:nvGraphicFramePr>
          <p:cNvPr id="2" name="Table 2">
            <a:extLst>
              <a:ext uri="{FF2B5EF4-FFF2-40B4-BE49-F238E27FC236}">
                <a16:creationId xmlns:a16="http://schemas.microsoft.com/office/drawing/2014/main" id="{AF81B22C-C0BF-4B1B-BB4F-79B166333A31}"/>
              </a:ext>
            </a:extLst>
          </p:cNvPr>
          <p:cNvGraphicFramePr>
            <a:graphicFrameLocks noGrp="1"/>
          </p:cNvGraphicFramePr>
          <p:nvPr>
            <p:extLst>
              <p:ext uri="{D42A27DB-BD31-4B8C-83A1-F6EECF244321}">
                <p14:modId xmlns:p14="http://schemas.microsoft.com/office/powerpoint/2010/main" val="1338515749"/>
              </p:ext>
            </p:extLst>
          </p:nvPr>
        </p:nvGraphicFramePr>
        <p:xfrm>
          <a:off x="588263" y="4324350"/>
          <a:ext cx="10956036" cy="2419350"/>
        </p:xfrm>
        <a:graphic>
          <a:graphicData uri="http://schemas.openxmlformats.org/drawingml/2006/table">
            <a:tbl>
              <a:tblPr firstRow="1" bandRow="1">
                <a:tableStyleId>{5C22544A-7EE6-4342-B048-85BDC9FD1C3A}</a:tableStyleId>
              </a:tblPr>
              <a:tblGrid>
                <a:gridCol w="3652012">
                  <a:extLst>
                    <a:ext uri="{9D8B030D-6E8A-4147-A177-3AD203B41FA5}">
                      <a16:colId xmlns:a16="http://schemas.microsoft.com/office/drawing/2014/main" val="918448128"/>
                    </a:ext>
                  </a:extLst>
                </a:gridCol>
                <a:gridCol w="3652012">
                  <a:extLst>
                    <a:ext uri="{9D8B030D-6E8A-4147-A177-3AD203B41FA5}">
                      <a16:colId xmlns:a16="http://schemas.microsoft.com/office/drawing/2014/main" val="200423622"/>
                    </a:ext>
                  </a:extLst>
                </a:gridCol>
                <a:gridCol w="3652012">
                  <a:extLst>
                    <a:ext uri="{9D8B030D-6E8A-4147-A177-3AD203B41FA5}">
                      <a16:colId xmlns:a16="http://schemas.microsoft.com/office/drawing/2014/main" val="3520058186"/>
                    </a:ext>
                  </a:extLst>
                </a:gridCol>
              </a:tblGrid>
              <a:tr h="785029">
                <a:tc>
                  <a:txBody>
                    <a:bodyPr/>
                    <a:lstStyle/>
                    <a:p>
                      <a:r>
                        <a:rPr lang="en-IE" b="1" dirty="0"/>
                        <a:t>Resource Type</a:t>
                      </a:r>
                      <a:endParaRPr lang="en-US" dirty="0"/>
                    </a:p>
                  </a:txBody>
                  <a:tcPr>
                    <a:solidFill>
                      <a:schemeClr val="tx2"/>
                    </a:solidFill>
                  </a:tcPr>
                </a:tc>
                <a:tc>
                  <a:txBody>
                    <a:bodyPr/>
                    <a:lstStyle/>
                    <a:p>
                      <a:r>
                        <a:rPr lang="en-IE" b="1" dirty="0"/>
                        <a:t>Services</a:t>
                      </a:r>
                      <a:endParaRPr lang="en-US" dirty="0"/>
                    </a:p>
                  </a:txBody>
                  <a:tcPr>
                    <a:solidFill>
                      <a:schemeClr val="tx2"/>
                    </a:solidFill>
                  </a:tcPr>
                </a:tc>
                <a:tc>
                  <a:txBody>
                    <a:bodyPr/>
                    <a:lstStyle/>
                    <a:p>
                      <a:r>
                        <a:rPr lang="en-IE" b="1" dirty="0"/>
                        <a:t>Location</a:t>
                      </a:r>
                      <a:endParaRPr lang="en-US" dirty="0"/>
                    </a:p>
                  </a:txBody>
                  <a:tcPr>
                    <a:solidFill>
                      <a:schemeClr val="tx2"/>
                    </a:solidFill>
                  </a:tcPr>
                </a:tc>
                <a:extLst>
                  <a:ext uri="{0D108BD9-81ED-4DB2-BD59-A6C34878D82A}">
                    <a16:rowId xmlns:a16="http://schemas.microsoft.com/office/drawing/2014/main" val="3825380042"/>
                  </a:ext>
                </a:extLst>
              </a:tr>
              <a:tr h="16343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dirty="0"/>
                        <a:t>Costs are resource-specific, so the usage that a meter tracks and the number of meters associated with a resource depend on the resource type.</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dirty="0"/>
                        <a:t>Azure usage rates and billing periods can differ between Enterprise, Web Direct, and CSP customers.</a:t>
                      </a:r>
                      <a:endParaRPr lang="en-US" dirty="0"/>
                    </a:p>
                  </a:txBody>
                  <a:tcPr/>
                </a:tc>
                <a:tc>
                  <a:txBody>
                    <a:bodyPr/>
                    <a:lstStyle/>
                    <a:p>
                      <a:r>
                        <a:rPr lang="en-IE" dirty="0"/>
                        <a:t>The Azure infrastructure is globally distributed, and usage costs might vary between locations that offer Azure products, services, and resources.</a:t>
                      </a:r>
                      <a:endParaRPr lang="en-US" dirty="0"/>
                    </a:p>
                  </a:txBody>
                  <a:tcPr/>
                </a:tc>
                <a:extLst>
                  <a:ext uri="{0D108BD9-81ED-4DB2-BD59-A6C34878D82A}">
                    <a16:rowId xmlns:a16="http://schemas.microsoft.com/office/drawing/2014/main" val="1412033855"/>
                  </a:ext>
                </a:extLst>
              </a:tr>
            </a:tbl>
          </a:graphicData>
        </a:graphic>
      </p:graphicFrame>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Zones for Billing Purposes</a:t>
            </a:r>
          </a:p>
        </p:txBody>
      </p:sp>
      <p:sp>
        <p:nvSpPr>
          <p:cNvPr id="6" name="Text Placeholder 5"/>
          <p:cNvSpPr>
            <a:spLocks noGrp="1"/>
          </p:cNvSpPr>
          <p:nvPr>
            <p:ph type="body" sz="quarter" idx="10"/>
          </p:nvPr>
        </p:nvSpPr>
        <p:spPr>
          <a:xfrm>
            <a:off x="584200" y="1174240"/>
            <a:ext cx="11018520" cy="1270925"/>
          </a:xfrm>
        </p:spPr>
        <p:txBody>
          <a:bodyPr/>
          <a:lstStyle/>
          <a:p>
            <a:r>
              <a:rPr lang="en-IE" i="1" dirty="0">
                <a:latin typeface="+mn-lt"/>
              </a:rPr>
              <a:t>Bandwidth</a:t>
            </a:r>
            <a:r>
              <a:rPr lang="en-IE" dirty="0">
                <a:latin typeface="+mn-lt"/>
              </a:rPr>
              <a:t> - data moving in and out of Azure datacenters. Some inbound data transfers are free, such as data going into Azure datacenters. For outbound data transfers—such as data going out of Azure datacenters—pricing is based on Zones.</a:t>
            </a:r>
            <a:r>
              <a:rPr lang="en-IE" b="1" dirty="0">
                <a:latin typeface="+mn-lt"/>
              </a:rPr>
              <a:t> </a:t>
            </a:r>
          </a:p>
        </p:txBody>
      </p:sp>
      <p:pic>
        <p:nvPicPr>
          <p:cNvPr id="5" name="Picture 4" descr="Image of internet traffic travelling between two datacenters around a globe">
            <a:extLst>
              <a:ext uri="{FF2B5EF4-FFF2-40B4-BE49-F238E27FC236}">
                <a16:creationId xmlns:a16="http://schemas.microsoft.com/office/drawing/2014/main" id="{529C4601-0733-47F9-94B1-E4941441B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93" y="3636150"/>
            <a:ext cx="5483511" cy="2682461"/>
          </a:xfrm>
          <a:prstGeom prst="rect">
            <a:avLst/>
          </a:prstGeom>
        </p:spPr>
      </p:pic>
      <p:graphicFrame>
        <p:nvGraphicFramePr>
          <p:cNvPr id="2" name="Table 2">
            <a:extLst>
              <a:ext uri="{FF2B5EF4-FFF2-40B4-BE49-F238E27FC236}">
                <a16:creationId xmlns:a16="http://schemas.microsoft.com/office/drawing/2014/main" id="{0A626295-EBD1-4A39-B00F-26E343848DA2}"/>
              </a:ext>
            </a:extLst>
          </p:cNvPr>
          <p:cNvGraphicFramePr>
            <a:graphicFrameLocks noGrp="1"/>
          </p:cNvGraphicFramePr>
          <p:nvPr>
            <p:extLst>
              <p:ext uri="{D42A27DB-BD31-4B8C-83A1-F6EECF244321}">
                <p14:modId xmlns:p14="http://schemas.microsoft.com/office/powerpoint/2010/main" val="4045582217"/>
              </p:ext>
            </p:extLst>
          </p:nvPr>
        </p:nvGraphicFramePr>
        <p:xfrm>
          <a:off x="6107952" y="2897789"/>
          <a:ext cx="5902325" cy="2818638"/>
        </p:xfrm>
        <a:graphic>
          <a:graphicData uri="http://schemas.openxmlformats.org/drawingml/2006/table">
            <a:tbl>
              <a:tblPr firstRow="1" bandRow="1">
                <a:tableStyleId>{5C22544A-7EE6-4342-B048-85BDC9FD1C3A}</a:tableStyleId>
              </a:tblPr>
              <a:tblGrid>
                <a:gridCol w="1283768">
                  <a:extLst>
                    <a:ext uri="{9D8B030D-6E8A-4147-A177-3AD203B41FA5}">
                      <a16:colId xmlns:a16="http://schemas.microsoft.com/office/drawing/2014/main" val="308173399"/>
                    </a:ext>
                  </a:extLst>
                </a:gridCol>
                <a:gridCol w="4618557">
                  <a:extLst>
                    <a:ext uri="{9D8B030D-6E8A-4147-A177-3AD203B41FA5}">
                      <a16:colId xmlns:a16="http://schemas.microsoft.com/office/drawing/2014/main" val="3164932718"/>
                    </a:ext>
                  </a:extLst>
                </a:gridCol>
              </a:tblGrid>
              <a:tr h="370840">
                <a:tc>
                  <a:txBody>
                    <a:bodyPr/>
                    <a:lstStyle/>
                    <a:p>
                      <a:r>
                        <a:rPr lang="en-IE" sz="1800" dirty="0">
                          <a:solidFill>
                            <a:schemeClr val="bg1"/>
                          </a:solidFill>
                        </a:rPr>
                        <a:t>Zone 1 </a:t>
                      </a:r>
                      <a:endParaRPr lang="en-US" dirty="0">
                        <a:solidFill>
                          <a:schemeClr val="bg1"/>
                        </a:solidFill>
                      </a:endParaRPr>
                    </a:p>
                  </a:txBody>
                  <a:tcPr>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b="0" dirty="0">
                          <a:solidFill>
                            <a:schemeClr val="tx1"/>
                          </a:solidFill>
                        </a:rPr>
                        <a:t>West US, East US, West Europe, and others.</a:t>
                      </a:r>
                    </a:p>
                    <a:p>
                      <a:endParaRPr lang="en-US" b="0" dirty="0">
                        <a:solidFill>
                          <a:schemeClr val="tx1"/>
                        </a:solidFill>
                      </a:endParaRPr>
                    </a:p>
                  </a:txBody>
                  <a:tcPr>
                    <a:solidFill>
                      <a:srgbClr val="50E5FF"/>
                    </a:solidFill>
                  </a:tcPr>
                </a:tc>
                <a:extLst>
                  <a:ext uri="{0D108BD9-81ED-4DB2-BD59-A6C34878D82A}">
                    <a16:rowId xmlns:a16="http://schemas.microsoft.com/office/drawing/2014/main" val="406871413"/>
                  </a:ext>
                </a:extLst>
              </a:tr>
              <a:tr h="370840">
                <a:tc>
                  <a:txBody>
                    <a:bodyPr/>
                    <a:lstStyle/>
                    <a:p>
                      <a:r>
                        <a:rPr lang="en-IE" sz="1800" dirty="0">
                          <a:solidFill>
                            <a:schemeClr val="bg1"/>
                          </a:solidFill>
                        </a:rPr>
                        <a:t>Zone 2 </a:t>
                      </a:r>
                      <a:endParaRPr lang="en-US" dirty="0">
                        <a:solidFill>
                          <a:schemeClr val="bg1"/>
                        </a:solidFill>
                      </a:endParaRPr>
                    </a:p>
                  </a:txBody>
                  <a:tcPr>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b="0" dirty="0">
                          <a:solidFill>
                            <a:schemeClr val="tx1"/>
                          </a:solidFill>
                        </a:rPr>
                        <a:t>Australia Central, Japan West, Central India, and others.</a:t>
                      </a:r>
                    </a:p>
                    <a:p>
                      <a:endParaRPr lang="en-US" b="0" dirty="0">
                        <a:solidFill>
                          <a:schemeClr val="tx1"/>
                        </a:solidFill>
                      </a:endParaRPr>
                    </a:p>
                  </a:txBody>
                  <a:tcPr>
                    <a:solidFill>
                      <a:srgbClr val="50E5FF"/>
                    </a:solidFill>
                  </a:tcPr>
                </a:tc>
                <a:extLst>
                  <a:ext uri="{0D108BD9-81ED-4DB2-BD59-A6C34878D82A}">
                    <a16:rowId xmlns:a16="http://schemas.microsoft.com/office/drawing/2014/main" val="1991117016"/>
                  </a:ext>
                </a:extLst>
              </a:tr>
              <a:tr h="370840">
                <a:tc>
                  <a:txBody>
                    <a:bodyPr/>
                    <a:lstStyle/>
                    <a:p>
                      <a:r>
                        <a:rPr lang="en-IE" sz="1800" dirty="0">
                          <a:solidFill>
                            <a:schemeClr val="bg1"/>
                          </a:solidFill>
                        </a:rPr>
                        <a:t>Zone 3</a:t>
                      </a:r>
                      <a:endParaRPr lang="en-US" dirty="0">
                        <a:solidFill>
                          <a:schemeClr val="bg1"/>
                        </a:solidFill>
                      </a:endParaRPr>
                    </a:p>
                  </a:txBody>
                  <a:tcPr>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b="0" dirty="0">
                          <a:solidFill>
                            <a:schemeClr val="tx1"/>
                          </a:solidFill>
                        </a:rPr>
                        <a:t>Brazil South only.</a:t>
                      </a:r>
                    </a:p>
                    <a:p>
                      <a:endParaRPr lang="en-US" b="0" dirty="0">
                        <a:solidFill>
                          <a:schemeClr val="tx1"/>
                        </a:solidFill>
                      </a:endParaRPr>
                    </a:p>
                  </a:txBody>
                  <a:tcPr>
                    <a:solidFill>
                      <a:srgbClr val="50E5FF"/>
                    </a:solidFill>
                  </a:tcPr>
                </a:tc>
                <a:extLst>
                  <a:ext uri="{0D108BD9-81ED-4DB2-BD59-A6C34878D82A}">
                    <a16:rowId xmlns:a16="http://schemas.microsoft.com/office/drawing/2014/main" val="715590236"/>
                  </a:ext>
                </a:extLst>
              </a:tr>
              <a:tr h="370840">
                <a:tc>
                  <a:txBody>
                    <a:bodyPr/>
                    <a:lstStyle/>
                    <a:p>
                      <a:r>
                        <a:rPr lang="en-IE" sz="1800" dirty="0">
                          <a:solidFill>
                            <a:schemeClr val="bg1"/>
                          </a:solidFill>
                        </a:rPr>
                        <a:t>DE Zone 1</a:t>
                      </a:r>
                      <a:endParaRPr lang="en-US" dirty="0">
                        <a:solidFill>
                          <a:schemeClr val="bg1"/>
                        </a:solidFill>
                      </a:endParaRPr>
                    </a:p>
                  </a:txBody>
                  <a:tcPr>
                    <a:solidFill>
                      <a:schemeClr val="tx2"/>
                    </a:solidFill>
                  </a:tcPr>
                </a:tc>
                <a:tc>
                  <a:txBody>
                    <a:bodyPr/>
                    <a:lstStyle/>
                    <a:p>
                      <a:r>
                        <a:rPr lang="en-IE" sz="1800" b="0" dirty="0">
                          <a:solidFill>
                            <a:schemeClr val="tx1"/>
                          </a:solidFill>
                        </a:rPr>
                        <a:t>Includes </a:t>
                      </a:r>
                      <a:r>
                        <a:rPr lang="en-US" sz="1800" b="0" dirty="0">
                          <a:solidFill>
                            <a:schemeClr val="tx1"/>
                          </a:solidFill>
                        </a:rPr>
                        <a:t>Germany Central and Germany Northeast.</a:t>
                      </a:r>
                      <a:endParaRPr lang="en-US" b="0" dirty="0">
                        <a:solidFill>
                          <a:schemeClr val="tx1"/>
                        </a:solidFill>
                      </a:endParaRPr>
                    </a:p>
                  </a:txBody>
                  <a:tcPr>
                    <a:solidFill>
                      <a:srgbClr val="50E5FF"/>
                    </a:solidFill>
                  </a:tcPr>
                </a:tc>
                <a:extLst>
                  <a:ext uri="{0D108BD9-81ED-4DB2-BD59-A6C34878D82A}">
                    <a16:rowId xmlns:a16="http://schemas.microsoft.com/office/drawing/2014/main" val="2322314298"/>
                  </a:ext>
                </a:extLst>
              </a:tr>
            </a:tbl>
          </a:graphicData>
        </a:graphic>
      </p:graphicFrame>
    </p:spTree>
    <p:extLst>
      <p:ext uri="{BB962C8B-B14F-4D97-AF65-F5344CB8AC3E}">
        <p14:creationId xmlns:p14="http://schemas.microsoft.com/office/powerpoint/2010/main" val="426526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Pricing calculator</a:t>
            </a:r>
          </a:p>
        </p:txBody>
      </p:sp>
      <p:sp>
        <p:nvSpPr>
          <p:cNvPr id="6" name="Text Placeholder 5"/>
          <p:cNvSpPr>
            <a:spLocks noGrp="1"/>
          </p:cNvSpPr>
          <p:nvPr>
            <p:ph type="body" sz="quarter" idx="10"/>
          </p:nvPr>
        </p:nvSpPr>
        <p:spPr>
          <a:xfrm>
            <a:off x="586740" y="1366850"/>
            <a:ext cx="11018520" cy="861774"/>
          </a:xfrm>
        </p:spPr>
        <p:txBody>
          <a:bodyPr/>
          <a:lstStyle/>
          <a:p>
            <a:r>
              <a:rPr lang="en-IE" dirty="0"/>
              <a:t>Provides a detailed </a:t>
            </a:r>
            <a:r>
              <a:rPr lang="en-IE" i="1" dirty="0"/>
              <a:t>estimate</a:t>
            </a:r>
            <a:r>
              <a:rPr lang="en-IE" dirty="0"/>
              <a:t> of the costs associated with your infrastructure configuration.</a:t>
            </a:r>
            <a:endParaRPr lang="en-IE" b="1" dirty="0"/>
          </a:p>
        </p:txBody>
      </p:sp>
      <p:pic>
        <p:nvPicPr>
          <p:cNvPr id="3" name="Picture 2" descr="Pricing Calculator estimate image">
            <a:extLst>
              <a:ext uri="{FF2B5EF4-FFF2-40B4-BE49-F238E27FC236}">
                <a16:creationId xmlns:a16="http://schemas.microsoft.com/office/drawing/2014/main" id="{3C0AEF3E-8EAD-44EC-A185-FAAED07A2C2A}"/>
              </a:ext>
            </a:extLst>
          </p:cNvPr>
          <p:cNvPicPr>
            <a:picLocks noChangeAspect="1"/>
          </p:cNvPicPr>
          <p:nvPr/>
        </p:nvPicPr>
        <p:blipFill>
          <a:blip r:embed="rId3"/>
          <a:stretch>
            <a:fillRect/>
          </a:stretch>
        </p:blipFill>
        <p:spPr>
          <a:xfrm>
            <a:off x="1971099" y="2323531"/>
            <a:ext cx="8249801" cy="4077269"/>
          </a:xfrm>
          <a:prstGeom prst="rect">
            <a:avLst/>
          </a:prstGeom>
        </p:spPr>
      </p:pic>
    </p:spTree>
    <p:extLst>
      <p:ext uri="{BB962C8B-B14F-4D97-AF65-F5344CB8AC3E}">
        <p14:creationId xmlns:p14="http://schemas.microsoft.com/office/powerpoint/2010/main" val="23171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037982"/>
            <a:ext cx="4873625" cy="1495794"/>
          </a:xfrm>
        </p:spPr>
        <p:txBody>
          <a:bodyPr/>
          <a:lstStyle/>
          <a:p>
            <a:r>
              <a:rPr lang="en-US" dirty="0"/>
              <a:t>Walkthrough – </a:t>
            </a:r>
            <a:r>
              <a:rPr lang="en-IE" dirty="0"/>
              <a:t>Use the Azure Pricing Calculator</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0" indent="0">
              <a:buNone/>
            </a:pPr>
            <a:r>
              <a:rPr lang="en-US" dirty="0"/>
              <a:t>Use the Azure Pricing Calculator to generate a cost estimate for an Azure virtual machine and related network resources.</a:t>
            </a:r>
          </a:p>
          <a:p>
            <a:pPr marL="514350" indent="-514350">
              <a:buFont typeface="+mj-lt"/>
              <a:buAutoNum type="arabicPeriod"/>
            </a:pPr>
            <a:r>
              <a:rPr lang="en-US" dirty="0"/>
              <a:t>Configure the pricing calculator.</a:t>
            </a:r>
          </a:p>
          <a:p>
            <a:pPr marL="514350" indent="-514350">
              <a:buFont typeface="+mj-lt"/>
              <a:buAutoNum type="arabicPeriod"/>
            </a:pPr>
            <a:r>
              <a:rPr lang="en-US" dirty="0"/>
              <a:t>Review the pricing estimate.</a:t>
            </a:r>
          </a:p>
        </p:txBody>
      </p:sp>
    </p:spTree>
    <p:extLst>
      <p:ext uri="{BB962C8B-B14F-4D97-AF65-F5344CB8AC3E}">
        <p14:creationId xmlns:p14="http://schemas.microsoft.com/office/powerpoint/2010/main" val="880436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Explore Total cost of ownership calculator</a:t>
            </a:r>
            <a:endParaRPr lang="en-US" dirty="0"/>
          </a:p>
        </p:txBody>
      </p:sp>
      <p:sp>
        <p:nvSpPr>
          <p:cNvPr id="6" name="Text Placeholder 5"/>
          <p:cNvSpPr>
            <a:spLocks noGrp="1"/>
          </p:cNvSpPr>
          <p:nvPr>
            <p:ph type="body" sz="quarter" idx="10"/>
          </p:nvPr>
        </p:nvSpPr>
        <p:spPr>
          <a:xfrm>
            <a:off x="584200" y="1435497"/>
            <a:ext cx="11018520" cy="1378839"/>
          </a:xfrm>
        </p:spPr>
        <p:txBody>
          <a:bodyPr/>
          <a:lstStyle/>
          <a:p>
            <a:r>
              <a:rPr lang="en-IE" dirty="0"/>
              <a:t>A tool to estimate cost savings you can realize by migrating to Azure.</a:t>
            </a:r>
          </a:p>
          <a:p>
            <a:r>
              <a:rPr lang="en-IE" dirty="0"/>
              <a:t>A report compares the costs of on-premises infrastructures with the costs of using Azure products and services in the cloud.</a:t>
            </a:r>
          </a:p>
        </p:txBody>
      </p:sp>
      <p:pic>
        <p:nvPicPr>
          <p:cNvPr id="3" name="Picture 2" descr="Two TCO pie charts. One for total on-premises cost of $30,702,495 and one for Azure cost of $595,618">
            <a:extLst>
              <a:ext uri="{FF2B5EF4-FFF2-40B4-BE49-F238E27FC236}">
                <a16:creationId xmlns:a16="http://schemas.microsoft.com/office/drawing/2014/main" id="{9C80AC5B-58D5-4A66-96A5-0BAD680E02F5}"/>
              </a:ext>
            </a:extLst>
          </p:cNvPr>
          <p:cNvPicPr>
            <a:picLocks noChangeAspect="1"/>
          </p:cNvPicPr>
          <p:nvPr/>
        </p:nvPicPr>
        <p:blipFill>
          <a:blip r:embed="rId3"/>
          <a:stretch>
            <a:fillRect/>
          </a:stretch>
        </p:blipFill>
        <p:spPr>
          <a:xfrm>
            <a:off x="2020954" y="3136223"/>
            <a:ext cx="8145012" cy="3264577"/>
          </a:xfrm>
          <a:prstGeom prst="rect">
            <a:avLst/>
          </a:prstGeom>
        </p:spPr>
      </p:pic>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199" y="2536580"/>
            <a:ext cx="4873625" cy="997196"/>
          </a:xfrm>
        </p:spPr>
        <p:txBody>
          <a:bodyPr/>
          <a:lstStyle/>
          <a:p>
            <a:r>
              <a:rPr lang="en-US" dirty="0"/>
              <a:t>Walkthrough – </a:t>
            </a:r>
            <a:r>
              <a:rPr lang="en-IE" dirty="0"/>
              <a:t>Use the Azure TCO Calculator</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0" indent="0">
              <a:buNone/>
            </a:pPr>
            <a:r>
              <a:rPr lang="en-US" dirty="0"/>
              <a:t>Use the Total Cost of Ownership (TCO) Calculator to generate cost comparison report for an on-premises environment.</a:t>
            </a:r>
          </a:p>
          <a:p>
            <a:pPr marL="514350" indent="-514350">
              <a:buFont typeface="+mj-lt"/>
              <a:buAutoNum type="arabicPeriod"/>
            </a:pPr>
            <a:r>
              <a:rPr lang="en-US" dirty="0"/>
              <a:t>Configure the TCO calculator.</a:t>
            </a:r>
          </a:p>
          <a:p>
            <a:pPr marL="514350" indent="-514350">
              <a:buFont typeface="+mj-lt"/>
              <a:buAutoNum type="arabicPeriod"/>
            </a:pPr>
            <a:r>
              <a:rPr lang="en-US" dirty="0"/>
              <a:t>Review the results and save a copy.</a:t>
            </a:r>
          </a:p>
        </p:txBody>
      </p:sp>
    </p:spTree>
    <p:extLst>
      <p:ext uri="{BB962C8B-B14F-4D97-AF65-F5344CB8AC3E}">
        <p14:creationId xmlns:p14="http://schemas.microsoft.com/office/powerpoint/2010/main" val="1729977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131694"/>
            <a:ext cx="9384447" cy="5431487"/>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Azure Subscriptions</a:t>
            </a:r>
          </a:p>
          <a:p>
            <a:pPr marL="560241" lvl="1" indent="-336145">
              <a:buFont typeface="Arial" panose="020B0604020202020204" pitchFamily="34" charset="0"/>
              <a:buChar char="•"/>
            </a:pPr>
            <a:r>
              <a:rPr lang="en-US" dirty="0"/>
              <a:t>Subscription options</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Planning and Managing Costs</a:t>
            </a:r>
          </a:p>
          <a:p>
            <a:pPr marL="560241" lvl="1" indent="-336145">
              <a:buFont typeface="Arial" panose="020B0604020202020204" pitchFamily="34" charset="0"/>
              <a:buChar char="•"/>
            </a:pPr>
            <a:r>
              <a:rPr lang="en-US" dirty="0"/>
              <a:t>Available products and services</a:t>
            </a:r>
          </a:p>
          <a:p>
            <a:pPr marL="560241" lvl="1" indent="-336145">
              <a:buFont typeface="Arial" panose="020B0604020202020204" pitchFamily="34" charset="0"/>
              <a:buChar char="•"/>
            </a:pPr>
            <a:r>
              <a:rPr lang="en-US" dirty="0"/>
              <a:t>Pricing and TCO calculators</a:t>
            </a:r>
          </a:p>
          <a:p>
            <a:pPr marL="560241" lvl="1" indent="-336145">
              <a:buFont typeface="Arial" panose="020B0604020202020204" pitchFamily="34" charset="0"/>
              <a:buChar char="•"/>
            </a:pPr>
            <a:endParaRPr lang="en-US" dirty="0"/>
          </a:p>
          <a:p>
            <a:pPr>
              <a:lnSpc>
                <a:spcPct val="100000"/>
              </a:lnSpc>
              <a:buFont typeface="Wingdings" panose="05000000000000000000" pitchFamily="2" charset="2"/>
              <a:buChar char="§"/>
            </a:pPr>
            <a:r>
              <a:rPr lang="en-US" dirty="0"/>
              <a:t>Support Options</a:t>
            </a:r>
          </a:p>
          <a:p>
            <a:pPr marL="560241" lvl="1" indent="-336145">
              <a:buFont typeface="Arial" panose="020B0604020202020204" pitchFamily="34" charset="0"/>
              <a:buChar char="•"/>
            </a:pPr>
            <a:r>
              <a:rPr lang="en-US" dirty="0"/>
              <a:t>Where to go when you have questions</a:t>
            </a:r>
          </a:p>
          <a:p>
            <a:pPr>
              <a:lnSpc>
                <a:spcPct val="100000"/>
              </a:lnSpc>
              <a:buFont typeface="Wingdings" panose="05000000000000000000" pitchFamily="2" charset="2"/>
              <a:buChar char="§"/>
            </a:pPr>
            <a:endParaRPr lang="en-US" dirty="0"/>
          </a:p>
          <a:p>
            <a:pPr>
              <a:lnSpc>
                <a:spcPct val="100000"/>
              </a:lnSpc>
              <a:buFont typeface="Wingdings" panose="05000000000000000000" pitchFamily="2" charset="2"/>
              <a:buChar char="§"/>
            </a:pPr>
            <a:r>
              <a:rPr lang="en-US" dirty="0"/>
              <a:t>Service Level Agreements</a:t>
            </a:r>
          </a:p>
          <a:p>
            <a:pPr marL="560241" lvl="1" indent="-336145">
              <a:buFont typeface="Arial" panose="020B0604020202020204" pitchFamily="34" charset="0"/>
              <a:buChar char="•"/>
            </a:pPr>
            <a:r>
              <a:rPr lang="en-US" dirty="0"/>
              <a:t>What is an SLA</a:t>
            </a:r>
          </a:p>
          <a:p>
            <a:pPr marL="560241" lvl="1" indent="-336145">
              <a:buFont typeface="Arial" panose="020B0604020202020204" pitchFamily="34" charset="0"/>
              <a:buChar char="•"/>
            </a:pPr>
            <a:r>
              <a:rPr lang="en-US" dirty="0"/>
              <a:t>Calculating your cloud application uptime</a:t>
            </a:r>
          </a:p>
          <a:p>
            <a:pPr>
              <a:lnSpc>
                <a:spcPct val="100000"/>
              </a:lnSpc>
              <a:buFont typeface="Wingdings" panose="05000000000000000000" pitchFamily="2" charset="2"/>
              <a:buChar char="§"/>
            </a:pPr>
            <a:endParaRPr lang="en-US" dirty="0"/>
          </a:p>
          <a:p>
            <a:pPr>
              <a:lnSpc>
                <a:spcPct val="100000"/>
              </a:lnSpc>
              <a:buFont typeface="Wingdings" panose="05000000000000000000" pitchFamily="2" charset="2"/>
              <a:buChar char="§"/>
            </a:pPr>
            <a:r>
              <a:rPr lang="en-US" dirty="0"/>
              <a:t>Service Lifecycles in Azure</a:t>
            </a:r>
          </a:p>
          <a:p>
            <a:pPr marL="560241" lvl="1" indent="-336145">
              <a:buFont typeface="Arial" panose="020B0604020202020204" pitchFamily="34" charset="0"/>
              <a:buChar char="•"/>
            </a:pPr>
            <a:r>
              <a:rPr lang="en-US" dirty="0"/>
              <a:t>Preview and General Availability features</a:t>
            </a:r>
          </a:p>
        </p:txBody>
      </p:sp>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378" y="2495085"/>
            <a:ext cx="7297625" cy="4348327"/>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Minimizing costs</a:t>
            </a:r>
          </a:p>
        </p:txBody>
      </p:sp>
      <p:sp>
        <p:nvSpPr>
          <p:cNvPr id="5" name="Freeform: Shape 4">
            <a:extLst>
              <a:ext uri="{FF2B5EF4-FFF2-40B4-BE49-F238E27FC236}">
                <a16:creationId xmlns:a16="http://schemas.microsoft.com/office/drawing/2014/main" id="{2A4293FE-6F6E-457C-9948-8CA0DEEB2D3D}"/>
              </a:ext>
            </a:extLst>
          </p:cNvPr>
          <p:cNvSpPr/>
          <p:nvPr/>
        </p:nvSpPr>
        <p:spPr>
          <a:xfrm>
            <a:off x="778506" y="5908852"/>
            <a:ext cx="2563912" cy="487135"/>
          </a:xfrm>
          <a:custGeom>
            <a:avLst/>
            <a:gdLst>
              <a:gd name="connsiteX0" fmla="*/ 0 w 2563912"/>
              <a:gd name="connsiteY0" fmla="*/ 0 h 487135"/>
              <a:gd name="connsiteX1" fmla="*/ 2563912 w 2563912"/>
              <a:gd name="connsiteY1" fmla="*/ 0 h 487135"/>
              <a:gd name="connsiteX2" fmla="*/ 2563912 w 2563912"/>
              <a:gd name="connsiteY2" fmla="*/ 487135 h 487135"/>
              <a:gd name="connsiteX3" fmla="*/ 0 w 2563912"/>
              <a:gd name="connsiteY3" fmla="*/ 487135 h 487135"/>
              <a:gd name="connsiteX4" fmla="*/ 0 w 2563912"/>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912" h="487135">
                <a:moveTo>
                  <a:pt x="0" y="0"/>
                </a:moveTo>
                <a:lnTo>
                  <a:pt x="2563912" y="0"/>
                </a:lnTo>
                <a:lnTo>
                  <a:pt x="2563912" y="487135"/>
                </a:lnTo>
                <a:lnTo>
                  <a:pt x="0" y="487135"/>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345" tIns="199136" rIns="182345" bIns="199136" numCol="1" spcCol="1270" anchor="ctr" anchorCtr="0">
            <a:noAutofit/>
          </a:bodyPr>
          <a:lstStyle/>
          <a:p>
            <a:pPr marL="0" lvl="0" indent="0" algn="ctr" defTabSz="1244600">
              <a:lnSpc>
                <a:spcPct val="90000"/>
              </a:lnSpc>
              <a:spcBef>
                <a:spcPct val="0"/>
              </a:spcBef>
              <a:spcAft>
                <a:spcPct val="35000"/>
              </a:spcAft>
              <a:buNone/>
            </a:pPr>
            <a:r>
              <a:rPr lang="en-US" sz="2800" kern="1200"/>
              <a:t>Apply</a:t>
            </a:r>
          </a:p>
        </p:txBody>
      </p:sp>
      <p:sp>
        <p:nvSpPr>
          <p:cNvPr id="8" name="Freeform: Shape 7">
            <a:extLst>
              <a:ext uri="{FF2B5EF4-FFF2-40B4-BE49-F238E27FC236}">
                <a16:creationId xmlns:a16="http://schemas.microsoft.com/office/drawing/2014/main" id="{64D85DEC-E184-40A9-B88E-C768112E4DE6}"/>
              </a:ext>
            </a:extLst>
          </p:cNvPr>
          <p:cNvSpPr/>
          <p:nvPr/>
        </p:nvSpPr>
        <p:spPr>
          <a:xfrm>
            <a:off x="3342418" y="5908852"/>
            <a:ext cx="7691736" cy="487135"/>
          </a:xfrm>
          <a:custGeom>
            <a:avLst/>
            <a:gdLst>
              <a:gd name="connsiteX0" fmla="*/ 0 w 7691736"/>
              <a:gd name="connsiteY0" fmla="*/ 0 h 487135"/>
              <a:gd name="connsiteX1" fmla="*/ 7691736 w 7691736"/>
              <a:gd name="connsiteY1" fmla="*/ 0 h 487135"/>
              <a:gd name="connsiteX2" fmla="*/ 7691736 w 7691736"/>
              <a:gd name="connsiteY2" fmla="*/ 487135 h 487135"/>
              <a:gd name="connsiteX3" fmla="*/ 0 w 7691736"/>
              <a:gd name="connsiteY3" fmla="*/ 487135 h 487135"/>
              <a:gd name="connsiteX4" fmla="*/ 0 w 7691736"/>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7135">
                <a:moveTo>
                  <a:pt x="0" y="0"/>
                </a:moveTo>
                <a:lnTo>
                  <a:pt x="7691736" y="0"/>
                </a:lnTo>
                <a:lnTo>
                  <a:pt x="7691736" y="487135"/>
                </a:lnTo>
                <a:lnTo>
                  <a:pt x="0" y="48713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Apply tags to identify </a:t>
            </a:r>
            <a:r>
              <a:rPr lang="en-US" sz="1800" b="1" kern="1200" dirty="0"/>
              <a:t>cost owners</a:t>
            </a:r>
            <a:r>
              <a:rPr lang="en-US" sz="1800" kern="1200" dirty="0"/>
              <a:t>. Identify usage owners with tags.</a:t>
            </a:r>
          </a:p>
        </p:txBody>
      </p:sp>
      <p:sp>
        <p:nvSpPr>
          <p:cNvPr id="9" name="Freeform: Shape 8">
            <a:extLst>
              <a:ext uri="{FF2B5EF4-FFF2-40B4-BE49-F238E27FC236}">
                <a16:creationId xmlns:a16="http://schemas.microsoft.com/office/drawing/2014/main" id="{EC68AF29-C1EC-4F74-96BC-BF14D442CDD8}"/>
              </a:ext>
            </a:extLst>
          </p:cNvPr>
          <p:cNvSpPr/>
          <p:nvPr/>
        </p:nvSpPr>
        <p:spPr>
          <a:xfrm>
            <a:off x="778506" y="4427602"/>
            <a:ext cx="2563912" cy="749215"/>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45A60"/>
          </a:solidFill>
        </p:spPr>
        <p:style>
          <a:lnRef idx="2">
            <a:schemeClr val="accent2">
              <a:hueOff val="-960038"/>
              <a:satOff val="-3809"/>
              <a:lumOff val="1961"/>
              <a:alphaOff val="0"/>
            </a:schemeClr>
          </a:lnRef>
          <a:fillRef idx="1">
            <a:schemeClr val="accent2">
              <a:hueOff val="-960038"/>
              <a:satOff val="-3809"/>
              <a:lumOff val="1961"/>
              <a:alphaOff val="0"/>
            </a:schemeClr>
          </a:fillRef>
          <a:effectRef idx="0">
            <a:schemeClr val="accent2">
              <a:hueOff val="-960038"/>
              <a:satOff val="-3809"/>
              <a:lumOff val="1961"/>
              <a:alphaOff val="0"/>
            </a:schemeClr>
          </a:effectRef>
          <a:fontRef idx="minor">
            <a:schemeClr val="lt1"/>
          </a:fontRef>
        </p:style>
        <p:txBody>
          <a:bodyPr spcFirstLastPara="0" vert="horz" wrap="square" lIns="182345" tIns="199136" rIns="182345" bIns="461362" numCol="1" spcCol="1270" anchor="ctr" anchorCtr="0">
            <a:noAutofit/>
          </a:bodyPr>
          <a:lstStyle/>
          <a:p>
            <a:pPr marL="0" lvl="0" indent="0" algn="ctr" defTabSz="1244600">
              <a:lnSpc>
                <a:spcPct val="90000"/>
              </a:lnSpc>
              <a:spcBef>
                <a:spcPct val="0"/>
              </a:spcBef>
              <a:spcAft>
                <a:spcPct val="35000"/>
              </a:spcAft>
              <a:buNone/>
            </a:pPr>
            <a:r>
              <a:rPr lang="en-US" sz="2800" kern="1200"/>
              <a:t>Choose</a:t>
            </a:r>
          </a:p>
        </p:txBody>
      </p:sp>
      <p:sp>
        <p:nvSpPr>
          <p:cNvPr id="10" name="Freeform: Shape 9">
            <a:extLst>
              <a:ext uri="{FF2B5EF4-FFF2-40B4-BE49-F238E27FC236}">
                <a16:creationId xmlns:a16="http://schemas.microsoft.com/office/drawing/2014/main" id="{5483CD5A-4D40-4747-80C4-323CB4A92E80}"/>
              </a:ext>
            </a:extLst>
          </p:cNvPr>
          <p:cNvSpPr/>
          <p:nvPr/>
        </p:nvSpPr>
        <p:spPr>
          <a:xfrm>
            <a:off x="3342418" y="4427602"/>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1090571"/>
              <a:satOff val="1280"/>
              <a:lumOff val="237"/>
              <a:alphaOff val="0"/>
            </a:schemeClr>
          </a:lnRef>
          <a:fillRef idx="1">
            <a:schemeClr val="accent2">
              <a:tint val="40000"/>
              <a:alpha val="90000"/>
              <a:hueOff val="-1090571"/>
              <a:satOff val="1280"/>
              <a:lumOff val="237"/>
              <a:alphaOff val="0"/>
            </a:schemeClr>
          </a:fillRef>
          <a:effectRef idx="0">
            <a:schemeClr val="accent2">
              <a:tint val="40000"/>
              <a:alpha val="90000"/>
              <a:hueOff val="-1090571"/>
              <a:satOff val="1280"/>
              <a:lumOff val="23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Choose </a:t>
            </a:r>
            <a:r>
              <a:rPr lang="en-US" sz="1800" b="1" kern="1200" dirty="0"/>
              <a:t>low-cost locations </a:t>
            </a:r>
            <a:r>
              <a:rPr lang="en-US" sz="1800" kern="1200" dirty="0"/>
              <a:t>and regions. If possible, use low-cost locations.</a:t>
            </a:r>
          </a:p>
        </p:txBody>
      </p:sp>
      <p:sp>
        <p:nvSpPr>
          <p:cNvPr id="11" name="Freeform: Shape 10">
            <a:extLst>
              <a:ext uri="{FF2B5EF4-FFF2-40B4-BE49-F238E27FC236}">
                <a16:creationId xmlns:a16="http://schemas.microsoft.com/office/drawing/2014/main" id="{9C2183E9-FD75-4662-988D-33BA31332C27}"/>
              </a:ext>
            </a:extLst>
          </p:cNvPr>
          <p:cNvSpPr/>
          <p:nvPr/>
        </p:nvSpPr>
        <p:spPr>
          <a:xfrm>
            <a:off x="778506" y="3685694"/>
            <a:ext cx="2563912" cy="74921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66854"/>
          </a:solidFill>
        </p:spPr>
        <p:style>
          <a:lnRef idx="2">
            <a:schemeClr val="accent2">
              <a:hueOff val="-1920077"/>
              <a:satOff val="-7617"/>
              <a:lumOff val="3921"/>
              <a:alphaOff val="0"/>
            </a:schemeClr>
          </a:lnRef>
          <a:fillRef idx="1">
            <a:schemeClr val="accent2">
              <a:hueOff val="-1920077"/>
              <a:satOff val="-7617"/>
              <a:lumOff val="3921"/>
              <a:alphaOff val="0"/>
            </a:schemeClr>
          </a:fillRef>
          <a:effectRef idx="0">
            <a:schemeClr val="accent2">
              <a:hueOff val="-1920077"/>
              <a:satOff val="-7617"/>
              <a:lumOff val="3921"/>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800" kern="1200"/>
              <a:t>Use</a:t>
            </a:r>
          </a:p>
        </p:txBody>
      </p:sp>
      <p:sp>
        <p:nvSpPr>
          <p:cNvPr id="12" name="Freeform: Shape 11">
            <a:extLst>
              <a:ext uri="{FF2B5EF4-FFF2-40B4-BE49-F238E27FC236}">
                <a16:creationId xmlns:a16="http://schemas.microsoft.com/office/drawing/2014/main" id="{50E6FE97-CC35-469B-9E68-58A7A7EC39BB}"/>
              </a:ext>
            </a:extLst>
          </p:cNvPr>
          <p:cNvSpPr/>
          <p:nvPr/>
        </p:nvSpPr>
        <p:spPr>
          <a:xfrm>
            <a:off x="3342418" y="3685694"/>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2181143"/>
              <a:satOff val="2559"/>
              <a:lumOff val="475"/>
              <a:alphaOff val="0"/>
            </a:schemeClr>
          </a:lnRef>
          <a:fillRef idx="1">
            <a:schemeClr val="accent2">
              <a:tint val="40000"/>
              <a:alpha val="90000"/>
              <a:hueOff val="-2181143"/>
              <a:satOff val="2559"/>
              <a:lumOff val="475"/>
              <a:alphaOff val="0"/>
            </a:schemeClr>
          </a:fillRef>
          <a:effectRef idx="0">
            <a:schemeClr val="accent2">
              <a:tint val="40000"/>
              <a:alpha val="90000"/>
              <a:hueOff val="-2181143"/>
              <a:satOff val="2559"/>
              <a:lumOff val="47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a:t>
            </a:r>
            <a:r>
              <a:rPr lang="en-US" sz="1800" b="1" kern="1200" dirty="0"/>
              <a:t>Azure Reservations and Azure Hybrid Benefit (HUB)</a:t>
            </a:r>
            <a:r>
              <a:rPr lang="en-US" sz="1800" kern="1200" dirty="0"/>
              <a:t>.</a:t>
            </a:r>
          </a:p>
        </p:txBody>
      </p:sp>
      <p:sp>
        <p:nvSpPr>
          <p:cNvPr id="13" name="Freeform: Shape 12">
            <a:extLst>
              <a:ext uri="{FF2B5EF4-FFF2-40B4-BE49-F238E27FC236}">
                <a16:creationId xmlns:a16="http://schemas.microsoft.com/office/drawing/2014/main" id="{8DFE2647-01A4-449B-8C8E-A8383EA14A44}"/>
              </a:ext>
            </a:extLst>
          </p:cNvPr>
          <p:cNvSpPr/>
          <p:nvPr/>
        </p:nvSpPr>
        <p:spPr>
          <a:xfrm>
            <a:off x="778505" y="2943786"/>
            <a:ext cx="2563913" cy="74921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96F3F"/>
          </a:solidFill>
        </p:spPr>
        <p:style>
          <a:lnRef idx="2">
            <a:schemeClr val="accent2">
              <a:hueOff val="-2880115"/>
              <a:satOff val="-11426"/>
              <a:lumOff val="5882"/>
              <a:alphaOff val="0"/>
            </a:schemeClr>
          </a:lnRef>
          <a:fillRef idx="1">
            <a:schemeClr val="accent2">
              <a:hueOff val="-2880115"/>
              <a:satOff val="-11426"/>
              <a:lumOff val="5882"/>
              <a:alphaOff val="0"/>
            </a:schemeClr>
          </a:fillRef>
          <a:effectRef idx="0">
            <a:schemeClr val="accent2">
              <a:hueOff val="-2880115"/>
              <a:satOff val="-11426"/>
              <a:lumOff val="5882"/>
              <a:alphaOff val="0"/>
            </a:schemeClr>
          </a:effectRef>
          <a:fontRef idx="minor">
            <a:schemeClr val="lt1"/>
          </a:fontRef>
        </p:style>
        <p:txBody>
          <a:bodyPr spcFirstLastPara="0" vert="horz" wrap="square" lIns="182346"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800" kern="1200"/>
              <a:t>Use</a:t>
            </a:r>
          </a:p>
        </p:txBody>
      </p:sp>
      <p:sp>
        <p:nvSpPr>
          <p:cNvPr id="14" name="Freeform: Shape 13">
            <a:extLst>
              <a:ext uri="{FF2B5EF4-FFF2-40B4-BE49-F238E27FC236}">
                <a16:creationId xmlns:a16="http://schemas.microsoft.com/office/drawing/2014/main" id="{7DB8E60C-9FE2-4CB0-B7FA-C2EB1A502787}"/>
              </a:ext>
            </a:extLst>
          </p:cNvPr>
          <p:cNvSpPr/>
          <p:nvPr/>
        </p:nvSpPr>
        <p:spPr>
          <a:xfrm>
            <a:off x="3342418" y="2943786"/>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3271714"/>
              <a:satOff val="3839"/>
              <a:lumOff val="712"/>
              <a:alphaOff val="0"/>
            </a:schemeClr>
          </a:lnRef>
          <a:fillRef idx="1">
            <a:schemeClr val="accent2">
              <a:tint val="40000"/>
              <a:alpha val="90000"/>
              <a:hueOff val="-3271714"/>
              <a:satOff val="3839"/>
              <a:lumOff val="712"/>
              <a:alphaOff val="0"/>
            </a:schemeClr>
          </a:fillRef>
          <a:effectRef idx="0">
            <a:schemeClr val="accent2">
              <a:tint val="40000"/>
              <a:alpha val="90000"/>
              <a:hueOff val="-3271714"/>
              <a:satOff val="3839"/>
              <a:lumOff val="712"/>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a:t>
            </a:r>
            <a:r>
              <a:rPr lang="en-US" sz="1800" b="1" kern="1200" dirty="0"/>
              <a:t>spending limits</a:t>
            </a:r>
            <a:r>
              <a:rPr lang="en-US" sz="1800" kern="1200" dirty="0"/>
              <a:t>. Use via free trial customers and some credit-based Azure subscriptions.</a:t>
            </a:r>
          </a:p>
        </p:txBody>
      </p:sp>
      <p:sp>
        <p:nvSpPr>
          <p:cNvPr id="15" name="Freeform: Shape 14">
            <a:extLst>
              <a:ext uri="{FF2B5EF4-FFF2-40B4-BE49-F238E27FC236}">
                <a16:creationId xmlns:a16="http://schemas.microsoft.com/office/drawing/2014/main" id="{9F83F608-3749-40E6-A689-3D1545588F73}"/>
              </a:ext>
            </a:extLst>
          </p:cNvPr>
          <p:cNvSpPr/>
          <p:nvPr/>
        </p:nvSpPr>
        <p:spPr>
          <a:xfrm>
            <a:off x="778505" y="2201878"/>
            <a:ext cx="2563913" cy="749215"/>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C7628"/>
          </a:solidFill>
        </p:spPr>
        <p:style>
          <a:lnRef idx="2">
            <a:schemeClr val="accent2">
              <a:hueOff val="-3840154"/>
              <a:satOff val="-15235"/>
              <a:lumOff val="7843"/>
              <a:alphaOff val="0"/>
            </a:schemeClr>
          </a:lnRef>
          <a:fillRef idx="1">
            <a:schemeClr val="accent2">
              <a:hueOff val="-3840154"/>
              <a:satOff val="-15235"/>
              <a:lumOff val="7843"/>
              <a:alphaOff val="0"/>
            </a:schemeClr>
          </a:fillRef>
          <a:effectRef idx="0">
            <a:schemeClr val="accent2">
              <a:hueOff val="-3840154"/>
              <a:satOff val="-15235"/>
              <a:lumOff val="7843"/>
              <a:alphaOff val="0"/>
            </a:schemeClr>
          </a:effectRef>
          <a:fontRef idx="minor">
            <a:schemeClr val="lt1"/>
          </a:fontRef>
        </p:style>
        <p:txBody>
          <a:bodyPr spcFirstLastPara="0" vert="horz" wrap="square" lIns="182346" tIns="199136" rIns="182345" bIns="461362" numCol="1" spcCol="1270" anchor="ctr" anchorCtr="0">
            <a:noAutofit/>
          </a:bodyPr>
          <a:lstStyle/>
          <a:p>
            <a:pPr marL="0" lvl="0" indent="0" algn="ctr" defTabSz="1244600">
              <a:lnSpc>
                <a:spcPct val="90000"/>
              </a:lnSpc>
              <a:spcBef>
                <a:spcPct val="0"/>
              </a:spcBef>
              <a:spcAft>
                <a:spcPct val="35000"/>
              </a:spcAft>
              <a:buNone/>
            </a:pPr>
            <a:r>
              <a:rPr lang="en-US" sz="2800" kern="1200"/>
              <a:t>Monitor</a:t>
            </a:r>
          </a:p>
        </p:txBody>
      </p:sp>
      <p:sp>
        <p:nvSpPr>
          <p:cNvPr id="16" name="Freeform: Shape 15">
            <a:extLst>
              <a:ext uri="{FF2B5EF4-FFF2-40B4-BE49-F238E27FC236}">
                <a16:creationId xmlns:a16="http://schemas.microsoft.com/office/drawing/2014/main" id="{2CBC6638-2EAE-43CA-AADC-7636E33D2FE9}"/>
              </a:ext>
            </a:extLst>
          </p:cNvPr>
          <p:cNvSpPr/>
          <p:nvPr/>
        </p:nvSpPr>
        <p:spPr>
          <a:xfrm>
            <a:off x="3342418" y="2201878"/>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4362285"/>
              <a:satOff val="5119"/>
              <a:lumOff val="950"/>
              <a:alphaOff val="0"/>
            </a:schemeClr>
          </a:lnRef>
          <a:fillRef idx="1">
            <a:schemeClr val="accent2">
              <a:tint val="40000"/>
              <a:alpha val="90000"/>
              <a:hueOff val="-4362285"/>
              <a:satOff val="5119"/>
              <a:lumOff val="950"/>
              <a:alphaOff val="0"/>
            </a:schemeClr>
          </a:fillRef>
          <a:effectRef idx="0">
            <a:schemeClr val="accent2">
              <a:tint val="40000"/>
              <a:alpha val="90000"/>
              <a:hueOff val="-4362285"/>
              <a:satOff val="5119"/>
              <a:lumOff val="95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b="1" kern="1200" dirty="0"/>
              <a:t>Monitor usage </a:t>
            </a:r>
            <a:r>
              <a:rPr lang="en-US" sz="1800" kern="1200" dirty="0"/>
              <a:t>with </a:t>
            </a:r>
            <a:r>
              <a:rPr lang="en-US" sz="1800" b="1" kern="1200" dirty="0"/>
              <a:t>Azure Advisor</a:t>
            </a:r>
            <a:r>
              <a:rPr lang="en-US" sz="1800" kern="1200" dirty="0"/>
              <a:t>. Implement recommendations. </a:t>
            </a:r>
          </a:p>
        </p:txBody>
      </p:sp>
      <p:sp>
        <p:nvSpPr>
          <p:cNvPr id="18" name="Freeform: Shape 17">
            <a:extLst>
              <a:ext uri="{FF2B5EF4-FFF2-40B4-BE49-F238E27FC236}">
                <a16:creationId xmlns:a16="http://schemas.microsoft.com/office/drawing/2014/main" id="{F04A6096-F671-4B7D-B3C3-A279262BD3A6}"/>
              </a:ext>
            </a:extLst>
          </p:cNvPr>
          <p:cNvSpPr/>
          <p:nvPr/>
        </p:nvSpPr>
        <p:spPr>
          <a:xfrm>
            <a:off x="778506" y="1459970"/>
            <a:ext cx="2563912" cy="74921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p:spPr>
        <p:style>
          <a:lnRef idx="2">
            <a:schemeClr val="accent2">
              <a:hueOff val="-4800192"/>
              <a:satOff val="-19043"/>
              <a:lumOff val="9803"/>
              <a:alphaOff val="0"/>
            </a:schemeClr>
          </a:lnRef>
          <a:fillRef idx="1">
            <a:schemeClr val="accent2">
              <a:hueOff val="-4800192"/>
              <a:satOff val="-19043"/>
              <a:lumOff val="9803"/>
              <a:alphaOff val="0"/>
            </a:schemeClr>
          </a:fillRef>
          <a:effectRef idx="0">
            <a:schemeClr val="accent2">
              <a:hueOff val="-4800192"/>
              <a:satOff val="-19043"/>
              <a:lumOff val="9803"/>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800" kern="1200"/>
              <a:t>Perform</a:t>
            </a:r>
          </a:p>
        </p:txBody>
      </p:sp>
      <p:sp>
        <p:nvSpPr>
          <p:cNvPr id="19" name="Freeform: Shape 18">
            <a:extLst>
              <a:ext uri="{FF2B5EF4-FFF2-40B4-BE49-F238E27FC236}">
                <a16:creationId xmlns:a16="http://schemas.microsoft.com/office/drawing/2014/main" id="{F7F6A162-CB46-4B9B-A898-125A76C50CEB}"/>
              </a:ext>
            </a:extLst>
          </p:cNvPr>
          <p:cNvSpPr/>
          <p:nvPr/>
        </p:nvSpPr>
        <p:spPr>
          <a:xfrm>
            <a:off x="3342418" y="1459970"/>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p:spPr>
        <p:style>
          <a:lnRef idx="2">
            <a:schemeClr val="accent2">
              <a:tint val="40000"/>
              <a:alpha val="90000"/>
              <a:hueOff val="-5452856"/>
              <a:satOff val="6398"/>
              <a:lumOff val="1187"/>
              <a:alphaOff val="0"/>
            </a:schemeClr>
          </a:lnRef>
          <a:fillRef idx="1">
            <a:schemeClr val="accent2">
              <a:tint val="40000"/>
              <a:alpha val="90000"/>
              <a:hueOff val="-5452856"/>
              <a:satOff val="6398"/>
              <a:lumOff val="1187"/>
              <a:alphaOff val="0"/>
            </a:schemeClr>
          </a:fillRef>
          <a:effectRef idx="0">
            <a:schemeClr val="accent2">
              <a:tint val="40000"/>
              <a:alpha val="90000"/>
              <a:hueOff val="-5452856"/>
              <a:satOff val="6398"/>
              <a:lumOff val="118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Perform cost analyses. Use the </a:t>
            </a:r>
            <a:r>
              <a:rPr lang="en-US" sz="1800" b="1" kern="1200" dirty="0"/>
              <a:t>Azure Pricing </a:t>
            </a:r>
            <a:r>
              <a:rPr lang="en-US" sz="1800" kern="1200" dirty="0"/>
              <a:t>and </a:t>
            </a:r>
            <a:r>
              <a:rPr lang="en-US" sz="1800" b="1" kern="1200" dirty="0"/>
              <a:t>TCO calculators.</a:t>
            </a:r>
          </a:p>
        </p:txBody>
      </p:sp>
      <p:sp>
        <p:nvSpPr>
          <p:cNvPr id="22" name="Freeform: Shape 21">
            <a:extLst>
              <a:ext uri="{FF2B5EF4-FFF2-40B4-BE49-F238E27FC236}">
                <a16:creationId xmlns:a16="http://schemas.microsoft.com/office/drawing/2014/main" id="{DEADCB86-D2C7-4A95-B688-849CB6D568E6}"/>
              </a:ext>
            </a:extLst>
          </p:cNvPr>
          <p:cNvSpPr/>
          <p:nvPr/>
        </p:nvSpPr>
        <p:spPr>
          <a:xfrm>
            <a:off x="778505" y="5176817"/>
            <a:ext cx="2563912" cy="74921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023B58"/>
          </a:solidFill>
        </p:spPr>
        <p:style>
          <a:lnRef idx="2">
            <a:schemeClr val="accent2">
              <a:hueOff val="-5760231"/>
              <a:satOff val="-22852"/>
              <a:lumOff val="11764"/>
              <a:alphaOff val="0"/>
            </a:schemeClr>
          </a:lnRef>
          <a:fillRef idx="1">
            <a:schemeClr val="accent2">
              <a:hueOff val="-5760231"/>
              <a:satOff val="-22852"/>
              <a:lumOff val="11764"/>
              <a:alphaOff val="0"/>
            </a:schemeClr>
          </a:fillRef>
          <a:effectRef idx="0">
            <a:schemeClr val="accent2">
              <a:hueOff val="-5760231"/>
              <a:satOff val="-22852"/>
              <a:lumOff val="11764"/>
              <a:alphaOff val="0"/>
            </a:schemeClr>
          </a:effectRef>
          <a:fontRef idx="minor">
            <a:schemeClr val="lt1"/>
          </a:fontRef>
        </p:style>
        <p:txBody>
          <a:bodyPr spcFirstLastPara="0" vert="horz" wrap="square" lIns="182345" tIns="199137" rIns="182345" bIns="461363" numCol="1" spcCol="1270" anchor="ctr" anchorCtr="0">
            <a:noAutofit/>
          </a:bodyPr>
          <a:lstStyle/>
          <a:p>
            <a:pPr marL="0" lvl="0" indent="0" algn="ctr" defTabSz="1244600">
              <a:lnSpc>
                <a:spcPct val="90000"/>
              </a:lnSpc>
              <a:spcBef>
                <a:spcPct val="0"/>
              </a:spcBef>
              <a:spcAft>
                <a:spcPct val="35000"/>
              </a:spcAft>
              <a:buNone/>
            </a:pPr>
            <a:r>
              <a:rPr lang="en-US" sz="2800" kern="1200" dirty="0"/>
              <a:t>Keep</a:t>
            </a:r>
          </a:p>
        </p:txBody>
      </p:sp>
      <p:sp>
        <p:nvSpPr>
          <p:cNvPr id="23" name="Freeform: Shape 22">
            <a:extLst>
              <a:ext uri="{FF2B5EF4-FFF2-40B4-BE49-F238E27FC236}">
                <a16:creationId xmlns:a16="http://schemas.microsoft.com/office/drawing/2014/main" id="{E953D4C3-AC34-494F-A97A-22DCB646F979}"/>
              </a:ext>
            </a:extLst>
          </p:cNvPr>
          <p:cNvSpPr/>
          <p:nvPr/>
        </p:nvSpPr>
        <p:spPr>
          <a:xfrm>
            <a:off x="3342418" y="5166944"/>
            <a:ext cx="7691736" cy="486989"/>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rgbClr val="D0D3D6"/>
          </a:solidFill>
        </p:spPr>
        <p:style>
          <a:lnRef idx="2">
            <a:schemeClr val="accent2">
              <a:tint val="40000"/>
              <a:alpha val="90000"/>
              <a:hueOff val="-6543428"/>
              <a:satOff val="7678"/>
              <a:lumOff val="1425"/>
              <a:alphaOff val="0"/>
            </a:schemeClr>
          </a:lnRef>
          <a:fillRef idx="1">
            <a:schemeClr val="accent2">
              <a:tint val="40000"/>
              <a:alpha val="90000"/>
              <a:hueOff val="-6543428"/>
              <a:satOff val="7678"/>
              <a:lumOff val="1425"/>
              <a:alphaOff val="0"/>
            </a:schemeClr>
          </a:fillRef>
          <a:effectRef idx="0">
            <a:schemeClr val="accent2">
              <a:tint val="40000"/>
              <a:alpha val="90000"/>
              <a:hueOff val="-6543428"/>
              <a:satOff val="7678"/>
              <a:lumOff val="142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lvl="0" defTabSz="800100">
              <a:lnSpc>
                <a:spcPct val="90000"/>
              </a:lnSpc>
              <a:spcBef>
                <a:spcPct val="0"/>
              </a:spcBef>
              <a:spcAft>
                <a:spcPct val="35000"/>
              </a:spcAft>
            </a:pPr>
            <a:r>
              <a:rPr lang="en-US" b="1" dirty="0"/>
              <a:t>Keep up-to-date </a:t>
            </a:r>
            <a:r>
              <a:rPr lang="en-US" dirty="0"/>
              <a:t>with the latest Azure customer and subscription offers.</a:t>
            </a:r>
            <a:endParaRPr lang="en-US" sz="1800" kern="1200" dirty="0"/>
          </a:p>
        </p:txBody>
      </p:sp>
    </p:spTree>
    <p:extLst>
      <p:ext uri="{BB962C8B-B14F-4D97-AF65-F5344CB8AC3E}">
        <p14:creationId xmlns:p14="http://schemas.microsoft.com/office/powerpoint/2010/main" val="37697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Azure Cost Management</a:t>
            </a:r>
          </a:p>
        </p:txBody>
      </p:sp>
      <p:sp>
        <p:nvSpPr>
          <p:cNvPr id="5" name="Text Placeholder 4">
            <a:extLst>
              <a:ext uri="{FF2B5EF4-FFF2-40B4-BE49-F238E27FC236}">
                <a16:creationId xmlns:a16="http://schemas.microsoft.com/office/drawing/2014/main" id="{00E63E6C-1AEF-4290-AD1E-2885F11AA7CB}"/>
              </a:ext>
            </a:extLst>
          </p:cNvPr>
          <p:cNvSpPr>
            <a:spLocks noGrp="1"/>
          </p:cNvSpPr>
          <p:nvPr>
            <p:ph type="body" sz="quarter" idx="10"/>
          </p:nvPr>
        </p:nvSpPr>
        <p:spPr>
          <a:xfrm>
            <a:off x="7800830" y="3073688"/>
            <a:ext cx="3387725" cy="1995098"/>
          </a:xfrm>
        </p:spPr>
        <p:txBody>
          <a:bodyPr/>
          <a:lstStyle/>
          <a:p>
            <a:pPr marL="342900" indent="-342900">
              <a:buFont typeface="Arial" panose="020B0604020202020204" pitchFamily="34" charset="0"/>
              <a:buChar char="•"/>
            </a:pPr>
            <a:r>
              <a:rPr lang="en-IE" dirty="0"/>
              <a:t>Reporting</a:t>
            </a:r>
          </a:p>
          <a:p>
            <a:pPr marL="342900" indent="-342900">
              <a:buFont typeface="Arial" panose="020B0604020202020204" pitchFamily="34" charset="0"/>
              <a:buChar char="•"/>
            </a:pPr>
            <a:r>
              <a:rPr lang="en-IE" dirty="0"/>
              <a:t>Data enrichment</a:t>
            </a:r>
          </a:p>
          <a:p>
            <a:pPr marL="342900" indent="-342900">
              <a:buFont typeface="Arial" panose="020B0604020202020204" pitchFamily="34" charset="0"/>
              <a:buChar char="•"/>
            </a:pPr>
            <a:r>
              <a:rPr lang="en-IE" dirty="0"/>
              <a:t>Budgets</a:t>
            </a:r>
          </a:p>
          <a:p>
            <a:pPr marL="342900" indent="-342900">
              <a:buFont typeface="Arial" panose="020B0604020202020204" pitchFamily="34" charset="0"/>
              <a:buChar char="•"/>
            </a:pPr>
            <a:r>
              <a:rPr lang="en-IE" dirty="0"/>
              <a:t>Alerting</a:t>
            </a:r>
          </a:p>
          <a:p>
            <a:pPr marL="342900" indent="-342900">
              <a:buFont typeface="Arial" panose="020B0604020202020204" pitchFamily="34" charset="0"/>
              <a:buChar char="•"/>
            </a:pPr>
            <a:r>
              <a:rPr lang="en-IE" dirty="0"/>
              <a:t>Recommendations</a:t>
            </a:r>
            <a:endParaRPr lang="en-US" dirty="0"/>
          </a:p>
        </p:txBody>
      </p:sp>
      <p:pic>
        <p:nvPicPr>
          <p:cNvPr id="3" name="Picture 2" descr="Azure Cost Management portal displays a company's cost analysis by meter category, resource location, and resource group name.">
            <a:extLst>
              <a:ext uri="{FF2B5EF4-FFF2-40B4-BE49-F238E27FC236}">
                <a16:creationId xmlns:a16="http://schemas.microsoft.com/office/drawing/2014/main" id="{5164261F-6DA0-4440-98F2-BE6CC97742F4}"/>
              </a:ext>
            </a:extLst>
          </p:cNvPr>
          <p:cNvPicPr>
            <a:picLocks noChangeAspect="1"/>
          </p:cNvPicPr>
          <p:nvPr/>
        </p:nvPicPr>
        <p:blipFill>
          <a:blip r:embed="rId3"/>
          <a:stretch>
            <a:fillRect/>
          </a:stretch>
        </p:blipFill>
        <p:spPr>
          <a:xfrm>
            <a:off x="265989" y="1123392"/>
            <a:ext cx="6963486" cy="5440631"/>
          </a:xfrm>
          <a:prstGeom prst="rect">
            <a:avLst/>
          </a:prstGeom>
        </p:spPr>
      </p:pic>
    </p:spTree>
    <p:extLst>
      <p:ext uri="{BB962C8B-B14F-4D97-AF65-F5344CB8AC3E}">
        <p14:creationId xmlns:p14="http://schemas.microsoft.com/office/powerpoint/2010/main" val="448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7" y="4495996"/>
            <a:ext cx="6272338"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spc="0" dirty="0">
                <a:latin typeface="Segoe UI"/>
              </a:rPr>
              <a:t>(</a:t>
            </a:r>
            <a:r>
              <a:rPr lang="en-US" sz="1961" b="1" i="1" dirty="0">
                <a:solidFill>
                  <a:srgbClr val="0777D3"/>
                </a:solidFill>
              </a:rPr>
              <a:t>insert polling app link of your choice</a:t>
            </a:r>
            <a:r>
              <a:rPr lang="en-US" sz="1961" i="1" spc="0" dirty="0">
                <a:latin typeface="Segoe UI"/>
              </a:rPr>
              <a:t>) </a:t>
            </a:r>
          </a:p>
          <a:p>
            <a:pPr marL="448193" indent="-448193">
              <a:buFont typeface="+mj-lt"/>
              <a:buAutoNum type="arabicPeriod"/>
            </a:pPr>
            <a:r>
              <a:rPr lang="en-US" sz="1961" dirty="0"/>
              <a:t>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7" y="3429001"/>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Planning and Managing Costs</a:t>
            </a:r>
          </a:p>
        </p:txBody>
      </p:sp>
      <p:pic>
        <p:nvPicPr>
          <p:cNvPr id="8" name="Graphic 7">
            <a:extLst>
              <a:ext uri="{FF2B5EF4-FFF2-40B4-BE49-F238E27FC236}">
                <a16:creationId xmlns:a16="http://schemas.microsoft.com/office/drawing/2014/main" id="{578B16DB-187D-4BB9-8E73-45D2CB3E90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93" y="1666960"/>
            <a:ext cx="5093057" cy="5093057"/>
          </a:xfrm>
          <a:prstGeom prst="rect">
            <a:avLst/>
          </a:prstGeom>
        </p:spPr>
      </p:pic>
      <p:sp>
        <p:nvSpPr>
          <p:cNvPr id="9" name="TextBox 8">
            <a:extLst>
              <a:ext uri="{FF2B5EF4-FFF2-40B4-BE49-F238E27FC236}">
                <a16:creationId xmlns:a16="http://schemas.microsoft.com/office/drawing/2014/main" id="{FFE6BC9E-0DA8-4C33-99B1-E3054BE275E4}"/>
              </a:ext>
            </a:extLst>
          </p:cNvPr>
          <p:cNvSpPr txBox="1"/>
          <p:nvPr/>
        </p:nvSpPr>
        <p:spPr>
          <a:xfrm>
            <a:off x="8542191" y="2749103"/>
            <a:ext cx="2942259" cy="2622001"/>
          </a:xfrm>
          <a:prstGeom prst="rect">
            <a:avLst/>
          </a:prstGeom>
          <a:solidFill>
            <a:srgbClr val="59B4D9"/>
          </a:solid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824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FC4E-22FA-45C0-85A6-73A2352F75F7}"/>
              </a:ext>
            </a:extLst>
          </p:cNvPr>
          <p:cNvSpPr>
            <a:spLocks noGrp="1"/>
          </p:cNvSpPr>
          <p:nvPr>
            <p:ph type="title"/>
          </p:nvPr>
        </p:nvSpPr>
        <p:spPr/>
        <p:txBody>
          <a:bodyPr/>
          <a:lstStyle/>
          <a:p>
            <a:r>
              <a:rPr lang="en-US" dirty="0"/>
              <a:t>Summary – Planning and Managing Costs</a:t>
            </a:r>
          </a:p>
        </p:txBody>
      </p:sp>
      <p:sp>
        <p:nvSpPr>
          <p:cNvPr id="3" name="Text Placeholder 2">
            <a:extLst>
              <a:ext uri="{FF2B5EF4-FFF2-40B4-BE49-F238E27FC236}">
                <a16:creationId xmlns:a16="http://schemas.microsoft.com/office/drawing/2014/main" id="{AD0CEF9D-C235-4B8A-96A8-B05234E3B8C1}"/>
              </a:ext>
            </a:extLst>
          </p:cNvPr>
          <p:cNvSpPr>
            <a:spLocks noGrp="1"/>
          </p:cNvSpPr>
          <p:nvPr>
            <p:ph type="body" sz="quarter" idx="10"/>
          </p:nvPr>
        </p:nvSpPr>
        <p:spPr>
          <a:xfrm>
            <a:off x="586740" y="2434495"/>
            <a:ext cx="11018520" cy="2719271"/>
          </a:xfrm>
        </p:spPr>
        <p:txBody>
          <a:bodyPr/>
          <a:lstStyle/>
          <a:p>
            <a:r>
              <a:rPr lang="en-US" dirty="0">
                <a:latin typeface="+mn-lt"/>
              </a:rPr>
              <a:t>In this module you learned about topics like:</a:t>
            </a:r>
          </a:p>
          <a:p>
            <a:endParaRPr lang="en-US" dirty="0">
              <a:latin typeface="+mn-lt"/>
            </a:endParaRPr>
          </a:p>
          <a:p>
            <a:pPr marL="457200" indent="-457200">
              <a:buFont typeface="Arial" panose="020B0604020202020204" pitchFamily="34" charset="0"/>
              <a:buChar char="•"/>
            </a:pPr>
            <a:r>
              <a:rPr lang="en-US" dirty="0">
                <a:latin typeface="+mn-lt"/>
              </a:rPr>
              <a:t>How to purchase Azure products and services.</a:t>
            </a:r>
          </a:p>
          <a:p>
            <a:pPr marL="457200" indent="-457200">
              <a:buFont typeface="Arial" panose="020B0604020202020204" pitchFamily="34" charset="0"/>
              <a:buChar char="•"/>
            </a:pPr>
            <a:r>
              <a:rPr lang="en-US" dirty="0">
                <a:latin typeface="+mn-lt"/>
              </a:rPr>
              <a:t>Which factors affect your cost and how you might manage that cost.</a:t>
            </a:r>
          </a:p>
          <a:p>
            <a:pPr marL="457200" indent="-457200">
              <a:buFont typeface="Arial" panose="020B0604020202020204" pitchFamily="34" charset="0"/>
              <a:buChar char="•"/>
            </a:pPr>
            <a:r>
              <a:rPr lang="en-US" dirty="0">
                <a:latin typeface="+mn-lt"/>
              </a:rPr>
              <a:t>How to use the Azure Pricing Calculator and the Azure TCO Calculator to predict spend.</a:t>
            </a:r>
          </a:p>
          <a:p>
            <a:pPr marL="457200" indent="-457200">
              <a:buFont typeface="Arial" panose="020B0604020202020204" pitchFamily="34" charset="0"/>
              <a:buChar char="•"/>
            </a:pPr>
            <a:r>
              <a:rPr lang="en-US" dirty="0">
                <a:latin typeface="+mn-lt"/>
              </a:rPr>
              <a:t>And several ways to minimize your costs.</a:t>
            </a:r>
          </a:p>
        </p:txBody>
      </p:sp>
    </p:spTree>
    <p:extLst>
      <p:ext uri="{BB962C8B-B14F-4D97-AF65-F5344CB8AC3E}">
        <p14:creationId xmlns:p14="http://schemas.microsoft.com/office/powerpoint/2010/main" val="11699584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798050" cy="498598"/>
          </a:xfrm>
        </p:spPr>
        <p:txBody>
          <a:bodyPr/>
          <a:lstStyle/>
          <a:p>
            <a:r>
              <a:rPr lang="en-US" dirty="0">
                <a:latin typeface="Segoe UI Semibold (Headings)"/>
              </a:rPr>
              <a:t>Module: Azure support options</a:t>
            </a:r>
            <a:endParaRPr lang="en-US" dirty="0"/>
          </a:p>
        </p:txBody>
      </p:sp>
    </p:spTree>
    <p:extLst>
      <p:ext uri="{BB962C8B-B14F-4D97-AF65-F5344CB8AC3E}">
        <p14:creationId xmlns:p14="http://schemas.microsoft.com/office/powerpoint/2010/main" val="41371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Azure Support Options</a:t>
            </a:r>
            <a:br>
              <a:rPr lang="en-US" dirty="0"/>
            </a:br>
            <a:r>
              <a:rPr lang="en-US" dirty="0">
                <a:solidFill>
                  <a:srgbClr val="0078D4"/>
                </a:solidFill>
              </a:rPr>
              <a:t>Introduction</a:t>
            </a:r>
          </a:p>
        </p:txBody>
      </p:sp>
      <p:sp>
        <p:nvSpPr>
          <p:cNvPr id="6" name="Text Placeholder 5"/>
          <p:cNvSpPr>
            <a:spLocks noGrp="1"/>
          </p:cNvSpPr>
          <p:nvPr>
            <p:ph type="body" sz="quarter" idx="10"/>
          </p:nvPr>
        </p:nvSpPr>
        <p:spPr>
          <a:xfrm>
            <a:off x="586390" y="2834545"/>
            <a:ext cx="11018520" cy="2357184"/>
          </a:xfrm>
        </p:spPr>
        <p:txBody>
          <a:bodyPr/>
          <a:lstStyle/>
          <a:p>
            <a:r>
              <a:rPr lang="en-US" dirty="0"/>
              <a:t>Learning objectives:</a:t>
            </a:r>
          </a:p>
          <a:p>
            <a:endParaRPr lang="en-US" dirty="0"/>
          </a:p>
          <a:p>
            <a:pPr marL="457200" indent="-457200">
              <a:buFont typeface="Arial" panose="020B0604020202020204" pitchFamily="34" charset="0"/>
              <a:buChar char="•"/>
            </a:pPr>
            <a:r>
              <a:rPr lang="en-US" dirty="0"/>
              <a:t>Review the available support plans.</a:t>
            </a:r>
          </a:p>
          <a:p>
            <a:pPr marL="457200" indent="-457200">
              <a:buFont typeface="Arial" panose="020B0604020202020204" pitchFamily="34" charset="0"/>
              <a:buChar char="•"/>
            </a:pPr>
            <a:r>
              <a:rPr lang="en-US" dirty="0"/>
              <a:t>List of other channels to get Azure support.</a:t>
            </a:r>
          </a:p>
          <a:p>
            <a:pPr marL="457200" indent="-457200">
              <a:buFont typeface="Arial" panose="020B0604020202020204" pitchFamily="34" charset="0"/>
              <a:buChar char="•"/>
            </a:pPr>
            <a:r>
              <a:rPr lang="en-US" dirty="0"/>
              <a:t>Explore the capabilities of the Azure Knowledge Center.</a:t>
            </a:r>
          </a:p>
          <a:p>
            <a:pPr marL="457200" indent="-457200">
              <a:buFont typeface="Arial" panose="020B0604020202020204" pitchFamily="34" charset="0"/>
              <a:buChar char="•"/>
            </a:pPr>
            <a:r>
              <a:rPr lang="en-US" dirty="0"/>
              <a:t>Create a support request.</a:t>
            </a:r>
            <a:endParaRPr lang="en-IE" dirty="0"/>
          </a:p>
        </p:txBody>
      </p:sp>
    </p:spTree>
    <p:extLst>
      <p:ext uri="{BB962C8B-B14F-4D97-AF65-F5344CB8AC3E}">
        <p14:creationId xmlns:p14="http://schemas.microsoft.com/office/powerpoint/2010/main" val="18356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Support plan options</a:t>
            </a:r>
          </a:p>
        </p:txBody>
      </p:sp>
      <p:sp>
        <p:nvSpPr>
          <p:cNvPr id="12" name="Text Placeholder 11">
            <a:extLst>
              <a:ext uri="{FF2B5EF4-FFF2-40B4-BE49-F238E27FC236}">
                <a16:creationId xmlns:a16="http://schemas.microsoft.com/office/drawing/2014/main" id="{1BF8210D-C121-4F9B-B431-FCDBED697DA1}"/>
              </a:ext>
            </a:extLst>
          </p:cNvPr>
          <p:cNvSpPr>
            <a:spLocks noGrp="1"/>
          </p:cNvSpPr>
          <p:nvPr>
            <p:ph type="body" sz="quarter" idx="10"/>
          </p:nvPr>
        </p:nvSpPr>
        <p:spPr>
          <a:xfrm>
            <a:off x="586740" y="1284544"/>
            <a:ext cx="10762578" cy="1551194"/>
          </a:xfrm>
        </p:spPr>
        <p:txBody>
          <a:bodyPr/>
          <a:lstStyle/>
          <a:p>
            <a:pPr marL="0" indent="0">
              <a:buNone/>
            </a:pPr>
            <a:r>
              <a:rPr lang="en-IE" sz="2400" dirty="0"/>
              <a:t>Every Azure subscription includes free access to billing and subscription support, Azure products and services documentation, online self-help documentation, white papers, and community support forums.</a:t>
            </a:r>
          </a:p>
          <a:p>
            <a:endParaRPr lang="en-US" sz="2400" dirty="0"/>
          </a:p>
        </p:txBody>
      </p:sp>
      <p:graphicFrame>
        <p:nvGraphicFramePr>
          <p:cNvPr id="9" name="Table 9">
            <a:extLst>
              <a:ext uri="{FF2B5EF4-FFF2-40B4-BE49-F238E27FC236}">
                <a16:creationId xmlns:a16="http://schemas.microsoft.com/office/drawing/2014/main" id="{94A301A7-D444-4CA8-9E0C-DF6ABB0BA67A}"/>
              </a:ext>
            </a:extLst>
          </p:cNvPr>
          <p:cNvGraphicFramePr>
            <a:graphicFrameLocks noGrp="1"/>
          </p:cNvGraphicFramePr>
          <p:nvPr>
            <p:extLst>
              <p:ext uri="{D42A27DB-BD31-4B8C-83A1-F6EECF244321}">
                <p14:modId xmlns:p14="http://schemas.microsoft.com/office/powerpoint/2010/main" val="256866064"/>
              </p:ext>
            </p:extLst>
          </p:nvPr>
        </p:nvGraphicFramePr>
        <p:xfrm>
          <a:off x="714710" y="2919879"/>
          <a:ext cx="10506637" cy="2432304"/>
        </p:xfrm>
        <a:graphic>
          <a:graphicData uri="http://schemas.openxmlformats.org/drawingml/2006/table">
            <a:tbl>
              <a:tblPr firstRow="1" bandRow="1">
                <a:tableStyleId>{5C22544A-7EE6-4342-B048-85BDC9FD1C3A}</a:tableStyleId>
              </a:tblPr>
              <a:tblGrid>
                <a:gridCol w="1370889">
                  <a:extLst>
                    <a:ext uri="{9D8B030D-6E8A-4147-A177-3AD203B41FA5}">
                      <a16:colId xmlns:a16="http://schemas.microsoft.com/office/drawing/2014/main" val="3464555103"/>
                    </a:ext>
                  </a:extLst>
                </a:gridCol>
                <a:gridCol w="2283937">
                  <a:extLst>
                    <a:ext uri="{9D8B030D-6E8A-4147-A177-3AD203B41FA5}">
                      <a16:colId xmlns:a16="http://schemas.microsoft.com/office/drawing/2014/main" val="1325150615"/>
                    </a:ext>
                  </a:extLst>
                </a:gridCol>
                <a:gridCol w="2283937">
                  <a:extLst>
                    <a:ext uri="{9D8B030D-6E8A-4147-A177-3AD203B41FA5}">
                      <a16:colId xmlns:a16="http://schemas.microsoft.com/office/drawing/2014/main" val="2466719586"/>
                    </a:ext>
                  </a:extLst>
                </a:gridCol>
                <a:gridCol w="2283937">
                  <a:extLst>
                    <a:ext uri="{9D8B030D-6E8A-4147-A177-3AD203B41FA5}">
                      <a16:colId xmlns:a16="http://schemas.microsoft.com/office/drawing/2014/main" val="807682625"/>
                    </a:ext>
                  </a:extLst>
                </a:gridCol>
                <a:gridCol w="2283937">
                  <a:extLst>
                    <a:ext uri="{9D8B030D-6E8A-4147-A177-3AD203B41FA5}">
                      <a16:colId xmlns:a16="http://schemas.microsoft.com/office/drawing/2014/main" val="339526601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effectLst/>
                        </a:rPr>
                        <a:t>Basic</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effectLst/>
                        </a:rPr>
                        <a:t>Developer</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effectLst/>
                        </a:rPr>
                        <a:t>Standard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effectLst/>
                        </a:rPr>
                        <a:t>Professional Direct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7968696"/>
                  </a:ext>
                </a:extLst>
              </a:tr>
              <a:tr h="370840">
                <a:tc>
                  <a:txBody>
                    <a:bodyPr/>
                    <a:lstStyle/>
                    <a:p>
                      <a:r>
                        <a:rPr lang="en-US" dirty="0">
                          <a:effectLst/>
                        </a:rPr>
                        <a:t>Scope</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dirty="0">
                          <a:solidFill>
                            <a:schemeClr val="dk1"/>
                          </a:solidFill>
                          <a:effectLst/>
                          <a:latin typeface="+mn-lt"/>
                          <a:ea typeface="+mn-ea"/>
                          <a:cs typeface="+mn-cs"/>
                        </a:rPr>
                        <a:t>Available to all Microsoft Azure accounts</a:t>
                      </a:r>
                      <a:endParaRPr lang="en-US"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dirty="0">
                          <a:solidFill>
                            <a:schemeClr val="dk1"/>
                          </a:solidFill>
                          <a:effectLst/>
                          <a:latin typeface="+mn-lt"/>
                          <a:ea typeface="+mn-ea"/>
                          <a:cs typeface="+mn-cs"/>
                        </a:rPr>
                        <a:t>Trial and non-production environments</a:t>
                      </a:r>
                      <a:endParaRPr lang="en-US"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dirty="0">
                          <a:solidFill>
                            <a:schemeClr val="dk1"/>
                          </a:solidFill>
                          <a:effectLst/>
                          <a:latin typeface="+mn-lt"/>
                          <a:ea typeface="+mn-ea"/>
                          <a:cs typeface="+mn-cs"/>
                        </a:rPr>
                        <a:t>Production workload environments</a:t>
                      </a:r>
                      <a:endParaRPr lang="en-US"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dirty="0">
                          <a:solidFill>
                            <a:schemeClr val="dk1"/>
                          </a:solidFill>
                          <a:effectLst/>
                          <a:latin typeface="+mn-lt"/>
                          <a:ea typeface="+mn-ea"/>
                          <a:cs typeface="+mn-cs"/>
                        </a:rPr>
                        <a:t>Business-critical dependence</a:t>
                      </a:r>
                      <a:endParaRPr lang="en-US" dirty="0">
                        <a:effectLst/>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75282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effectLst/>
                        </a:rPr>
                        <a:t>Technical Support</a:t>
                      </a:r>
                    </a:p>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dirty="0">
                          <a:effectLst/>
                        </a:rPr>
                        <a:t>Business hours access to Support Engineers via email</a:t>
                      </a: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dirty="0">
                          <a:effectLst/>
                        </a:rPr>
                        <a:t>24x7 access to Support Engineers via email and phone</a:t>
                      </a: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dirty="0">
                          <a:effectLst/>
                        </a:rPr>
                        <a:t>24x7 access to Support Engineers via email and phone</a:t>
                      </a:r>
                    </a:p>
                  </a:txBody>
                  <a:tcPr marL="114300" marR="114300" marT="114300" marB="11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474797"/>
                  </a:ext>
                </a:extLst>
              </a:tr>
            </a:tbl>
          </a:graphicData>
        </a:graphic>
      </p:graphicFrame>
    </p:spTree>
    <p:extLst>
      <p:ext uri="{BB962C8B-B14F-4D97-AF65-F5344CB8AC3E}">
        <p14:creationId xmlns:p14="http://schemas.microsoft.com/office/powerpoint/2010/main" val="331499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Alternative support channels</a:t>
            </a:r>
          </a:p>
        </p:txBody>
      </p:sp>
      <p:sp>
        <p:nvSpPr>
          <p:cNvPr id="6" name="Text Placeholder 5"/>
          <p:cNvSpPr>
            <a:spLocks noGrp="1"/>
          </p:cNvSpPr>
          <p:nvPr>
            <p:ph type="body" sz="quarter" idx="10"/>
          </p:nvPr>
        </p:nvSpPr>
        <p:spPr>
          <a:xfrm>
            <a:off x="1375031" y="1524000"/>
            <a:ext cx="8688892" cy="3354765"/>
          </a:xfrm>
        </p:spPr>
        <p:txBody>
          <a:bodyPr/>
          <a:lstStyle/>
          <a:p>
            <a:pPr>
              <a:spcBef>
                <a:spcPts val="0"/>
              </a:spcBef>
              <a:spcAft>
                <a:spcPts val="2400"/>
              </a:spcAft>
            </a:pPr>
            <a:r>
              <a:rPr lang="en-IE" dirty="0"/>
              <a:t>Microsoft Developer Network (MSDN) Azure Forums</a:t>
            </a:r>
          </a:p>
          <a:p>
            <a:pPr>
              <a:spcBef>
                <a:spcPts val="0"/>
              </a:spcBef>
              <a:spcAft>
                <a:spcPts val="2400"/>
              </a:spcAft>
            </a:pPr>
            <a:r>
              <a:rPr lang="en-IE" dirty="0"/>
              <a:t>Stack Overflow</a:t>
            </a:r>
          </a:p>
          <a:p>
            <a:pPr>
              <a:spcBef>
                <a:spcPts val="0"/>
              </a:spcBef>
              <a:spcAft>
                <a:spcPts val="2400"/>
              </a:spcAft>
            </a:pPr>
            <a:r>
              <a:rPr lang="en-IE" dirty="0"/>
              <a:t>Server Fault</a:t>
            </a:r>
          </a:p>
          <a:p>
            <a:pPr>
              <a:spcBef>
                <a:spcPts val="0"/>
              </a:spcBef>
              <a:spcAft>
                <a:spcPts val="2400"/>
              </a:spcAft>
            </a:pPr>
            <a:r>
              <a:rPr lang="en-IE" dirty="0"/>
              <a:t>Microsoft Azure general feedback</a:t>
            </a:r>
          </a:p>
          <a:p>
            <a:pPr>
              <a:spcBef>
                <a:spcPts val="0"/>
              </a:spcBef>
              <a:spcAft>
                <a:spcPts val="2400"/>
              </a:spcAft>
            </a:pPr>
            <a:r>
              <a:rPr lang="en-IE" sz="2600" dirty="0"/>
              <a:t>@AzureSupport</a:t>
            </a:r>
          </a:p>
        </p:txBody>
      </p:sp>
      <p:pic>
        <p:nvPicPr>
          <p:cNvPr id="3" name="Picture 2" descr="MSDN icon. ">
            <a:extLst>
              <a:ext uri="{FF2B5EF4-FFF2-40B4-BE49-F238E27FC236}">
                <a16:creationId xmlns:a16="http://schemas.microsoft.com/office/drawing/2014/main" id="{B6DE0753-F830-4D38-A805-FB427DA8CFCA}"/>
              </a:ext>
            </a:extLst>
          </p:cNvPr>
          <p:cNvPicPr>
            <a:picLocks noChangeAspect="1"/>
          </p:cNvPicPr>
          <p:nvPr/>
        </p:nvPicPr>
        <p:blipFill>
          <a:blip r:embed="rId3"/>
          <a:srcRect/>
          <a:stretch/>
        </p:blipFill>
        <p:spPr>
          <a:xfrm>
            <a:off x="724011" y="1437939"/>
            <a:ext cx="486688" cy="572575"/>
          </a:xfrm>
          <a:prstGeom prst="rect">
            <a:avLst/>
          </a:prstGeom>
        </p:spPr>
      </p:pic>
      <p:pic>
        <p:nvPicPr>
          <p:cNvPr id="5" name="Picture 4" descr="Stack overflow icon. ">
            <a:extLst>
              <a:ext uri="{FF2B5EF4-FFF2-40B4-BE49-F238E27FC236}">
                <a16:creationId xmlns:a16="http://schemas.microsoft.com/office/drawing/2014/main" id="{EA5B8735-541E-48A1-A51C-2BB87AE15F5E}"/>
              </a:ext>
            </a:extLst>
          </p:cNvPr>
          <p:cNvPicPr>
            <a:picLocks noChangeAspect="1"/>
          </p:cNvPicPr>
          <p:nvPr/>
        </p:nvPicPr>
        <p:blipFill>
          <a:blip r:embed="rId4"/>
          <a:srcRect/>
          <a:stretch/>
        </p:blipFill>
        <p:spPr>
          <a:xfrm>
            <a:off x="722406" y="2195902"/>
            <a:ext cx="489897" cy="509109"/>
          </a:xfrm>
          <a:prstGeom prst="rect">
            <a:avLst/>
          </a:prstGeom>
        </p:spPr>
      </p:pic>
      <p:pic>
        <p:nvPicPr>
          <p:cNvPr id="8" name="Picture 7" descr="Azure icon.">
            <a:extLst>
              <a:ext uri="{FF2B5EF4-FFF2-40B4-BE49-F238E27FC236}">
                <a16:creationId xmlns:a16="http://schemas.microsoft.com/office/drawing/2014/main" id="{CC8F31FB-ECF5-472E-B9E4-EFE6A1EB9AA6}"/>
              </a:ext>
            </a:extLst>
          </p:cNvPr>
          <p:cNvPicPr>
            <a:picLocks noChangeAspect="1"/>
          </p:cNvPicPr>
          <p:nvPr/>
        </p:nvPicPr>
        <p:blipFill>
          <a:blip r:embed="rId5"/>
          <a:srcRect/>
          <a:stretch/>
        </p:blipFill>
        <p:spPr>
          <a:xfrm>
            <a:off x="699692" y="3634540"/>
            <a:ext cx="535327" cy="610459"/>
          </a:xfrm>
          <a:prstGeom prst="rect">
            <a:avLst/>
          </a:prstGeom>
        </p:spPr>
      </p:pic>
      <p:pic>
        <p:nvPicPr>
          <p:cNvPr id="10" name="Picture 9" descr="Twitter icon. ">
            <a:extLst>
              <a:ext uri="{FF2B5EF4-FFF2-40B4-BE49-F238E27FC236}">
                <a16:creationId xmlns:a16="http://schemas.microsoft.com/office/drawing/2014/main" id="{70610855-9EAF-400D-A4C4-EF468580C816}"/>
              </a:ext>
            </a:extLst>
          </p:cNvPr>
          <p:cNvPicPr>
            <a:picLocks noChangeAspect="1"/>
          </p:cNvPicPr>
          <p:nvPr/>
        </p:nvPicPr>
        <p:blipFill>
          <a:blip r:embed="rId6"/>
          <a:srcRect/>
          <a:stretch/>
        </p:blipFill>
        <p:spPr>
          <a:xfrm>
            <a:off x="699692" y="4377420"/>
            <a:ext cx="535327" cy="563502"/>
          </a:xfrm>
          <a:prstGeom prst="rect">
            <a:avLst/>
          </a:prstGeom>
        </p:spPr>
      </p:pic>
      <p:pic>
        <p:nvPicPr>
          <p:cNvPr id="12" name="Picture 11" descr="Server fault icon. ">
            <a:extLst>
              <a:ext uri="{FF2B5EF4-FFF2-40B4-BE49-F238E27FC236}">
                <a16:creationId xmlns:a16="http://schemas.microsoft.com/office/drawing/2014/main" id="{8343271B-674B-4D8A-8022-9CC37F8EC19B}"/>
              </a:ext>
            </a:extLst>
          </p:cNvPr>
          <p:cNvPicPr>
            <a:picLocks noChangeAspect="1"/>
          </p:cNvPicPr>
          <p:nvPr/>
        </p:nvPicPr>
        <p:blipFill>
          <a:blip r:embed="rId7"/>
          <a:srcRect/>
          <a:stretch/>
        </p:blipFill>
        <p:spPr>
          <a:xfrm>
            <a:off x="724793" y="2890399"/>
            <a:ext cx="485123" cy="551709"/>
          </a:xfrm>
          <a:prstGeom prst="rect">
            <a:avLst/>
          </a:prstGeom>
        </p:spPr>
      </p:pic>
    </p:spTree>
    <p:extLst>
      <p:ext uri="{BB962C8B-B14F-4D97-AF65-F5344CB8AC3E}">
        <p14:creationId xmlns:p14="http://schemas.microsoft.com/office/powerpoint/2010/main" val="12074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Knowledge Center</a:t>
            </a:r>
          </a:p>
        </p:txBody>
      </p:sp>
      <p:sp>
        <p:nvSpPr>
          <p:cNvPr id="6" name="Text Placeholder 5"/>
          <p:cNvSpPr>
            <a:spLocks noGrp="1"/>
          </p:cNvSpPr>
          <p:nvPr>
            <p:ph type="body" sz="quarter" idx="10"/>
          </p:nvPr>
        </p:nvSpPr>
        <p:spPr>
          <a:xfrm>
            <a:off x="588263" y="2091928"/>
            <a:ext cx="3667167" cy="3016210"/>
          </a:xfrm>
        </p:spPr>
        <p:txBody>
          <a:bodyPr/>
          <a:lstStyle/>
          <a:p>
            <a:pPr marL="0" indent="0">
              <a:buNone/>
            </a:pPr>
            <a:r>
              <a:rPr lang="en-IE" dirty="0"/>
              <a:t>A searchable database that contains support questions and answers from a community of Azure experts, developers, customers, and users.</a:t>
            </a:r>
          </a:p>
        </p:txBody>
      </p:sp>
      <p:pic>
        <p:nvPicPr>
          <p:cNvPr id="4" name="Picture 3" descr="Screenshot of the Knowledge Center.">
            <a:extLst>
              <a:ext uri="{FF2B5EF4-FFF2-40B4-BE49-F238E27FC236}">
                <a16:creationId xmlns:a16="http://schemas.microsoft.com/office/drawing/2014/main" id="{84EC2644-6EC0-44A2-AE30-D2091FEA072B}"/>
              </a:ext>
            </a:extLst>
          </p:cNvPr>
          <p:cNvPicPr>
            <a:picLocks noChangeAspect="1"/>
          </p:cNvPicPr>
          <p:nvPr/>
        </p:nvPicPr>
        <p:blipFill>
          <a:blip r:embed="rId3"/>
          <a:stretch>
            <a:fillRect/>
          </a:stretch>
        </p:blipFill>
        <p:spPr>
          <a:xfrm>
            <a:off x="4366684" y="1180371"/>
            <a:ext cx="7573432" cy="5220429"/>
          </a:xfrm>
          <a:prstGeom prst="rect">
            <a:avLst/>
          </a:prstGeom>
        </p:spPr>
      </p:pic>
    </p:spTree>
    <p:extLst>
      <p:ext uri="{BB962C8B-B14F-4D97-AF65-F5344CB8AC3E}">
        <p14:creationId xmlns:p14="http://schemas.microsoft.com/office/powerpoint/2010/main" val="22560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536580"/>
            <a:ext cx="4530725" cy="997196"/>
          </a:xfrm>
        </p:spPr>
        <p:txBody>
          <a:bodyPr/>
          <a:lstStyle/>
          <a:p>
            <a:r>
              <a:rPr lang="en-US" dirty="0"/>
              <a:t>Walkthrough – </a:t>
            </a:r>
            <a:r>
              <a:rPr lang="en-IE" dirty="0"/>
              <a:t>Open a Support Request</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0" indent="0">
              <a:buNone/>
            </a:pPr>
            <a:r>
              <a:rPr lang="en-US" dirty="0"/>
              <a:t>View available support plan options and then practice creating and monitoring a new support request.</a:t>
            </a:r>
            <a:endParaRPr lang="en-US" b="1" dirty="0"/>
          </a:p>
          <a:p>
            <a:pPr marL="514350" indent="-514350">
              <a:buFont typeface="+mj-lt"/>
              <a:buAutoNum type="arabicPeriod"/>
            </a:pPr>
            <a:r>
              <a:rPr lang="en-US" dirty="0"/>
              <a:t>View available support plan options and create a new </a:t>
            </a:r>
            <a:r>
              <a:rPr lang="en-US" i="1" dirty="0"/>
              <a:t>technical</a:t>
            </a:r>
            <a:r>
              <a:rPr lang="en-US" dirty="0"/>
              <a:t> support request.</a:t>
            </a:r>
          </a:p>
          <a:p>
            <a:pPr marL="514350" indent="-514350">
              <a:buFont typeface="+mj-lt"/>
              <a:buAutoNum type="arabicPeriod"/>
            </a:pPr>
            <a:r>
              <a:rPr lang="en-US" dirty="0"/>
              <a:t>Create a </a:t>
            </a:r>
            <a:r>
              <a:rPr lang="en-US" i="1" dirty="0"/>
              <a:t>billing</a:t>
            </a:r>
            <a:r>
              <a:rPr lang="en-US" dirty="0"/>
              <a:t> support request.</a:t>
            </a:r>
          </a:p>
        </p:txBody>
      </p:sp>
    </p:spTree>
    <p:extLst>
      <p:ext uri="{BB962C8B-B14F-4D97-AF65-F5344CB8AC3E}">
        <p14:creationId xmlns:p14="http://schemas.microsoft.com/office/powerpoint/2010/main" val="4122652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Module: Review Azure subscriptions</a:t>
            </a:r>
            <a:endParaRPr lang="en-US" dirty="0"/>
          </a:p>
        </p:txBody>
      </p:sp>
    </p:spTree>
    <p:extLst>
      <p:ext uri="{BB962C8B-B14F-4D97-AF65-F5344CB8AC3E}">
        <p14:creationId xmlns:p14="http://schemas.microsoft.com/office/powerpoint/2010/main" val="2463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Azure Support Options</a:t>
            </a:r>
          </a:p>
        </p:txBody>
      </p:sp>
    </p:spTree>
    <p:extLst>
      <p:ext uri="{BB962C8B-B14F-4D97-AF65-F5344CB8AC3E}">
        <p14:creationId xmlns:p14="http://schemas.microsoft.com/office/powerpoint/2010/main" val="174960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FC4E-22FA-45C0-85A6-73A2352F75F7}"/>
              </a:ext>
            </a:extLst>
          </p:cNvPr>
          <p:cNvSpPr>
            <a:spLocks noGrp="1"/>
          </p:cNvSpPr>
          <p:nvPr>
            <p:ph type="title"/>
          </p:nvPr>
        </p:nvSpPr>
        <p:spPr/>
        <p:txBody>
          <a:bodyPr/>
          <a:lstStyle/>
          <a:p>
            <a:r>
              <a:rPr lang="en-US" dirty="0"/>
              <a:t>Summary – Azure Support Options</a:t>
            </a:r>
          </a:p>
        </p:txBody>
      </p:sp>
      <p:sp>
        <p:nvSpPr>
          <p:cNvPr id="3" name="Text Placeholder 2">
            <a:extLst>
              <a:ext uri="{FF2B5EF4-FFF2-40B4-BE49-F238E27FC236}">
                <a16:creationId xmlns:a16="http://schemas.microsoft.com/office/drawing/2014/main" id="{AD0CEF9D-C235-4B8A-96A8-B05234E3B8C1}"/>
              </a:ext>
            </a:extLst>
          </p:cNvPr>
          <p:cNvSpPr>
            <a:spLocks noGrp="1"/>
          </p:cNvSpPr>
          <p:nvPr>
            <p:ph type="body" sz="quarter" idx="10"/>
          </p:nvPr>
        </p:nvSpPr>
        <p:spPr>
          <a:xfrm>
            <a:off x="586390" y="1434370"/>
            <a:ext cx="11018520" cy="2719271"/>
          </a:xfrm>
        </p:spPr>
        <p:txBody>
          <a:bodyPr/>
          <a:lstStyle/>
          <a:p>
            <a:r>
              <a:rPr lang="en-US" dirty="0">
                <a:latin typeface="+mn-lt"/>
              </a:rPr>
              <a:t>In this module we learned about the various support options you have with Azure. We explored:</a:t>
            </a:r>
          </a:p>
          <a:p>
            <a:endParaRPr lang="en-US" dirty="0">
              <a:latin typeface="+mn-lt"/>
            </a:endParaRPr>
          </a:p>
          <a:p>
            <a:pPr marL="457200" indent="-457200">
              <a:buFont typeface="Arial" panose="020B0604020202020204" pitchFamily="34" charset="0"/>
              <a:buChar char="•"/>
            </a:pPr>
            <a:r>
              <a:rPr lang="en-US" dirty="0">
                <a:latin typeface="+mn-lt"/>
              </a:rPr>
              <a:t>The available support plans.</a:t>
            </a:r>
          </a:p>
          <a:p>
            <a:pPr marL="457200" indent="-457200">
              <a:buFont typeface="Arial" panose="020B0604020202020204" pitchFamily="34" charset="0"/>
              <a:buChar char="•"/>
            </a:pPr>
            <a:r>
              <a:rPr lang="en-US" dirty="0">
                <a:latin typeface="+mn-lt"/>
              </a:rPr>
              <a:t>Other channels to get Azure support.</a:t>
            </a:r>
          </a:p>
          <a:p>
            <a:pPr marL="457200" indent="-457200">
              <a:buFont typeface="Arial" panose="020B0604020202020204" pitchFamily="34" charset="0"/>
              <a:buChar char="•"/>
            </a:pPr>
            <a:r>
              <a:rPr lang="en-US" dirty="0">
                <a:latin typeface="+mn-lt"/>
              </a:rPr>
              <a:t>The capabilities of the Azure Knowledge Center.</a:t>
            </a:r>
          </a:p>
          <a:p>
            <a:pPr marL="457200" indent="-457200">
              <a:buFont typeface="Arial" panose="020B0604020202020204" pitchFamily="34" charset="0"/>
              <a:buChar char="•"/>
            </a:pPr>
            <a:r>
              <a:rPr lang="en-US" dirty="0">
                <a:latin typeface="+mn-lt"/>
              </a:rPr>
              <a:t>Created a support request.</a:t>
            </a:r>
          </a:p>
        </p:txBody>
      </p:sp>
    </p:spTree>
    <p:extLst>
      <p:ext uri="{BB962C8B-B14F-4D97-AF65-F5344CB8AC3E}">
        <p14:creationId xmlns:p14="http://schemas.microsoft.com/office/powerpoint/2010/main" val="31995902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185400" cy="498598"/>
          </a:xfrm>
        </p:spPr>
        <p:txBody>
          <a:bodyPr/>
          <a:lstStyle/>
          <a:p>
            <a:r>
              <a:rPr lang="en-US" dirty="0">
                <a:latin typeface="Segoe UI Semibold (Headings)"/>
              </a:rPr>
              <a:t>Module: Azure Service Level Agreements (SLAs)</a:t>
            </a:r>
            <a:endParaRPr lang="en-US" dirty="0"/>
          </a:p>
        </p:txBody>
      </p:sp>
    </p:spTree>
    <p:extLst>
      <p:ext uri="{BB962C8B-B14F-4D97-AF65-F5344CB8AC3E}">
        <p14:creationId xmlns:p14="http://schemas.microsoft.com/office/powerpoint/2010/main" val="113309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Azure Service Level Agreements (SLAs)</a:t>
            </a:r>
            <a:br>
              <a:rPr lang="en-US" dirty="0"/>
            </a:br>
            <a:r>
              <a:rPr lang="en-US" dirty="0">
                <a:solidFill>
                  <a:srgbClr val="0078D4"/>
                </a:solidFill>
              </a:rPr>
              <a:t>Introduction</a:t>
            </a:r>
          </a:p>
        </p:txBody>
      </p:sp>
      <p:sp>
        <p:nvSpPr>
          <p:cNvPr id="6" name="Text Placeholder 5"/>
          <p:cNvSpPr>
            <a:spLocks noGrp="1"/>
          </p:cNvSpPr>
          <p:nvPr>
            <p:ph type="body" sz="quarter" idx="10"/>
          </p:nvPr>
        </p:nvSpPr>
        <p:spPr>
          <a:xfrm>
            <a:off x="586390" y="2834545"/>
            <a:ext cx="11018520" cy="2357184"/>
          </a:xfrm>
        </p:spPr>
        <p:txBody>
          <a:bodyPr/>
          <a:lstStyle/>
          <a:p>
            <a:r>
              <a:rPr lang="en-US" dirty="0"/>
              <a:t>Learning objectives:</a:t>
            </a:r>
          </a:p>
          <a:p>
            <a:endParaRPr lang="en-US" dirty="0"/>
          </a:p>
          <a:p>
            <a:pPr marL="457200" indent="-457200">
              <a:buFont typeface="Arial" panose="020B0604020202020204" pitchFamily="34" charset="0"/>
              <a:buChar char="•"/>
            </a:pPr>
            <a:r>
              <a:rPr lang="en-US" dirty="0"/>
              <a:t>Define what a Service Level Agree (SLA) is.</a:t>
            </a:r>
          </a:p>
          <a:p>
            <a:pPr marL="457200" indent="-457200">
              <a:buFont typeface="Arial" panose="020B0604020202020204" pitchFamily="34" charset="0"/>
              <a:buChar char="•"/>
            </a:pPr>
            <a:r>
              <a:rPr lang="en-US" dirty="0"/>
              <a:t>Review the various types and levels of SLAs.</a:t>
            </a:r>
          </a:p>
          <a:p>
            <a:pPr marL="457200" indent="-457200">
              <a:buFont typeface="Arial" panose="020B0604020202020204" pitchFamily="34" charset="0"/>
              <a:buChar char="•"/>
            </a:pPr>
            <a:r>
              <a:rPr lang="en-US" dirty="0"/>
              <a:t>Explore composite SLAs</a:t>
            </a:r>
          </a:p>
          <a:p>
            <a:pPr marL="457200" indent="-457200">
              <a:buFont typeface="Arial" panose="020B0604020202020204" pitchFamily="34" charset="0"/>
              <a:buChar char="•"/>
            </a:pPr>
            <a:r>
              <a:rPr lang="en-US" dirty="0"/>
              <a:t>Review how you can calculate your SLA based on components you choose.</a:t>
            </a:r>
            <a:endParaRPr lang="en-IE" dirty="0"/>
          </a:p>
        </p:txBody>
      </p:sp>
    </p:spTree>
    <p:extLst>
      <p:ext uri="{BB962C8B-B14F-4D97-AF65-F5344CB8AC3E}">
        <p14:creationId xmlns:p14="http://schemas.microsoft.com/office/powerpoint/2010/main" val="42694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Service Level Agreements  (SLAs)</a:t>
            </a:r>
          </a:p>
        </p:txBody>
      </p:sp>
      <p:sp>
        <p:nvSpPr>
          <p:cNvPr id="6" name="Text Placeholder 5"/>
          <p:cNvSpPr>
            <a:spLocks noGrp="1"/>
          </p:cNvSpPr>
          <p:nvPr>
            <p:ph type="body" sz="quarter" idx="10"/>
          </p:nvPr>
        </p:nvSpPr>
        <p:spPr>
          <a:xfrm>
            <a:off x="584200" y="1435497"/>
            <a:ext cx="11018520" cy="861774"/>
          </a:xfrm>
        </p:spPr>
        <p:txBody>
          <a:bodyPr/>
          <a:lstStyle/>
          <a:p>
            <a:r>
              <a:rPr lang="en-IE" dirty="0"/>
              <a:t>SLAs document the specific terms that define Azure performance standards.</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584200" y="2350460"/>
            <a:ext cx="5149850" cy="40503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SLAs define Microsoft’s commitment to an Azure service or product.</a:t>
            </a:r>
          </a:p>
          <a:p>
            <a:r>
              <a:rPr lang="en-IE" dirty="0"/>
              <a:t>Individual SLAs are available for each Azure product and service.</a:t>
            </a:r>
          </a:p>
          <a:p>
            <a:r>
              <a:rPr lang="en-IE" dirty="0"/>
              <a:t>SLAs also define what happens if a service or product fails to meet the designated availability commitments.</a:t>
            </a:r>
          </a:p>
        </p:txBody>
      </p:sp>
      <p:pic>
        <p:nvPicPr>
          <p:cNvPr id="5" name="Picture 4" descr="SLA icon. ">
            <a:extLst>
              <a:ext uri="{FF2B5EF4-FFF2-40B4-BE49-F238E27FC236}">
                <a16:creationId xmlns:a16="http://schemas.microsoft.com/office/drawing/2014/main" id="{58AA13B8-61D7-4F9B-BCAB-ED987C1D6E07}"/>
              </a:ext>
            </a:extLst>
          </p:cNvPr>
          <p:cNvPicPr>
            <a:picLocks noChangeAspect="1"/>
          </p:cNvPicPr>
          <p:nvPr/>
        </p:nvPicPr>
        <p:blipFill>
          <a:blip r:embed="rId3"/>
          <a:srcRect/>
          <a:stretch/>
        </p:blipFill>
        <p:spPr>
          <a:xfrm>
            <a:off x="5810501" y="2297271"/>
            <a:ext cx="6378647" cy="3589179"/>
          </a:xfrm>
          <a:prstGeom prst="rect">
            <a:avLst/>
          </a:prstGeom>
        </p:spPr>
      </p:pic>
    </p:spTree>
    <p:extLst>
      <p:ext uri="{BB962C8B-B14F-4D97-AF65-F5344CB8AC3E}">
        <p14:creationId xmlns:p14="http://schemas.microsoft.com/office/powerpoint/2010/main" val="183261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Explore SLAs for Azure products and services</a:t>
            </a:r>
            <a:endParaRPr lang="en-US" dirty="0"/>
          </a:p>
        </p:txBody>
      </p:sp>
      <p:sp>
        <p:nvSpPr>
          <p:cNvPr id="6" name="Text Placeholder 5"/>
          <p:cNvSpPr>
            <a:spLocks noGrp="1"/>
          </p:cNvSpPr>
          <p:nvPr>
            <p:ph type="body" sz="quarter" idx="10"/>
          </p:nvPr>
        </p:nvSpPr>
        <p:spPr>
          <a:xfrm>
            <a:off x="5652144" y="1292286"/>
            <a:ext cx="6031754" cy="5355312"/>
          </a:xfrm>
        </p:spPr>
        <p:txBody>
          <a:bodyPr/>
          <a:lstStyle/>
          <a:p>
            <a:pPr marL="457200" lvl="1" indent="-457200">
              <a:buFont typeface="Arial" panose="020B0604020202020204" pitchFamily="34" charset="0"/>
              <a:buChar char="•"/>
            </a:pPr>
            <a:r>
              <a:rPr lang="en-IE" sz="2800" dirty="0">
                <a:latin typeface="Segoe UI Semilight" panose="020B0402040204020203" pitchFamily="34" charset="0"/>
                <a:cs typeface="Segoe UI Semilight" panose="020B0402040204020203" pitchFamily="34" charset="0"/>
              </a:rPr>
              <a:t>Performance targets are expressed as uptime and connectivity guarantees.</a:t>
            </a:r>
          </a:p>
          <a:p>
            <a:pPr marL="457200" lvl="1" indent="-457200">
              <a:buFont typeface="Arial" panose="020B0604020202020204" pitchFamily="34" charset="0"/>
              <a:buChar char="•"/>
            </a:pPr>
            <a:endParaRPr lang="en-IE" sz="2800" dirty="0">
              <a:latin typeface="Segoe UI Semilight" panose="020B0402040204020203" pitchFamily="34" charset="0"/>
              <a:cs typeface="Segoe UI Semilight" panose="020B0402040204020203" pitchFamily="34" charset="0"/>
            </a:endParaRPr>
          </a:p>
          <a:p>
            <a:pPr marL="457200" lvl="1" indent="-457200">
              <a:buFont typeface="Arial" panose="020B0604020202020204" pitchFamily="34" charset="0"/>
              <a:buChar char="•"/>
            </a:pPr>
            <a:r>
              <a:rPr lang="en-IE" sz="2800" dirty="0">
                <a:latin typeface="Segoe UI Semilight" panose="020B0402040204020203" pitchFamily="34" charset="0"/>
                <a:cs typeface="Segoe UI Semilight" panose="020B0402040204020203" pitchFamily="34" charset="0"/>
              </a:rPr>
              <a:t>Performance-targets range from 99.9% (three nines) to 99.99% (four nines).</a:t>
            </a:r>
          </a:p>
          <a:p>
            <a:pPr marL="457200" lvl="1" indent="-457200">
              <a:buFont typeface="Arial" panose="020B0604020202020204" pitchFamily="34" charset="0"/>
              <a:buChar char="•"/>
            </a:pPr>
            <a:endParaRPr lang="en-IE" sz="2800" dirty="0">
              <a:latin typeface="Segoe UI Semilight" panose="020B0402040204020203" pitchFamily="34" charset="0"/>
              <a:cs typeface="Segoe UI Semilight" panose="020B0402040204020203" pitchFamily="34" charset="0"/>
            </a:endParaRPr>
          </a:p>
          <a:p>
            <a:pPr marL="457200" lvl="1" indent="-457200">
              <a:buFont typeface="Arial" panose="020B0604020202020204" pitchFamily="34" charset="0"/>
              <a:buChar char="•"/>
            </a:pPr>
            <a:r>
              <a:rPr lang="en-IE" sz="2800" dirty="0">
                <a:latin typeface="Segoe UI Semilight" panose="020B0402040204020203" pitchFamily="34" charset="0"/>
                <a:cs typeface="Segoe UI Semilight" panose="020B0402040204020203" pitchFamily="34" charset="0"/>
              </a:rPr>
              <a:t>If a service fails to meet the guarantees, a percentage of the monthly service fees can be credited to you.</a:t>
            </a:r>
          </a:p>
        </p:txBody>
      </p:sp>
      <p:graphicFrame>
        <p:nvGraphicFramePr>
          <p:cNvPr id="13" name="Table 13">
            <a:extLst>
              <a:ext uri="{FF2B5EF4-FFF2-40B4-BE49-F238E27FC236}">
                <a16:creationId xmlns:a16="http://schemas.microsoft.com/office/drawing/2014/main" id="{4430190E-5848-4910-B15F-26BB6074DA5B}"/>
              </a:ext>
            </a:extLst>
          </p:cNvPr>
          <p:cNvGraphicFramePr>
            <a:graphicFrameLocks noGrp="1"/>
          </p:cNvGraphicFramePr>
          <p:nvPr>
            <p:extLst>
              <p:ext uri="{D42A27DB-BD31-4B8C-83A1-F6EECF244321}">
                <p14:modId xmlns:p14="http://schemas.microsoft.com/office/powerpoint/2010/main" val="3039840258"/>
              </p:ext>
            </p:extLst>
          </p:nvPr>
        </p:nvGraphicFramePr>
        <p:xfrm>
          <a:off x="508102" y="2135570"/>
          <a:ext cx="4949724" cy="3269006"/>
        </p:xfrm>
        <a:graphic>
          <a:graphicData uri="http://schemas.openxmlformats.org/drawingml/2006/table">
            <a:tbl>
              <a:tblPr firstRow="1" bandRow="1">
                <a:tableStyleId>{5C22544A-7EE6-4342-B048-85BDC9FD1C3A}</a:tableStyleId>
              </a:tblPr>
              <a:tblGrid>
                <a:gridCol w="1017146">
                  <a:extLst>
                    <a:ext uri="{9D8B030D-6E8A-4147-A177-3AD203B41FA5}">
                      <a16:colId xmlns:a16="http://schemas.microsoft.com/office/drawing/2014/main" val="3404631245"/>
                    </a:ext>
                  </a:extLst>
                </a:gridCol>
                <a:gridCol w="2083486">
                  <a:extLst>
                    <a:ext uri="{9D8B030D-6E8A-4147-A177-3AD203B41FA5}">
                      <a16:colId xmlns:a16="http://schemas.microsoft.com/office/drawing/2014/main" val="1382836629"/>
                    </a:ext>
                  </a:extLst>
                </a:gridCol>
                <a:gridCol w="1849092">
                  <a:extLst>
                    <a:ext uri="{9D8B030D-6E8A-4147-A177-3AD203B41FA5}">
                      <a16:colId xmlns:a16="http://schemas.microsoft.com/office/drawing/2014/main" val="3152765865"/>
                    </a:ext>
                  </a:extLst>
                </a:gridCol>
              </a:tblGrid>
              <a:tr h="782849">
                <a:tc>
                  <a:txBody>
                    <a:bodyPr/>
                    <a:lstStyle/>
                    <a:p>
                      <a:pPr algn="ctr"/>
                      <a:r>
                        <a:rPr lang="en-US" sz="2400" b="0" dirty="0"/>
                        <a:t>SLA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2400" b="0" dirty="0"/>
                        <a:t>Downtime</a:t>
                      </a:r>
                    </a:p>
                    <a:p>
                      <a:pPr algn="ctr"/>
                      <a:r>
                        <a:rPr lang="en-US" sz="2400" b="0" dirty="0"/>
                        <a:t>per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2400" b="0" dirty="0"/>
                        <a:t>Downtime</a:t>
                      </a:r>
                    </a:p>
                    <a:p>
                      <a:pPr algn="ctr"/>
                      <a:r>
                        <a:rPr lang="en-US" sz="2400" b="0" dirty="0"/>
                        <a:t>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277402870"/>
                  </a:ext>
                </a:extLst>
              </a:tr>
              <a:tr h="811543">
                <a:tc>
                  <a:txBody>
                    <a:bodyPr/>
                    <a:lstStyle/>
                    <a:p>
                      <a:pPr algn="ctr"/>
                      <a:r>
                        <a:rPr lang="en-US" sz="2400" dirty="0"/>
                        <a:t>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43.2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8.76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extLst>
                  <a:ext uri="{0D108BD9-81ED-4DB2-BD59-A6C34878D82A}">
                    <a16:rowId xmlns:a16="http://schemas.microsoft.com/office/drawing/2014/main" val="2406645318"/>
                  </a:ext>
                </a:extLst>
              </a:tr>
              <a:tr h="811543">
                <a:tc>
                  <a:txBody>
                    <a:bodyPr/>
                    <a:lstStyle/>
                    <a:p>
                      <a:pPr algn="ctr"/>
                      <a:r>
                        <a:rPr lang="en-US" sz="2400" dirty="0"/>
                        <a:t>99.95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21.6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4.38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extLst>
                  <a:ext uri="{0D108BD9-81ED-4DB2-BD59-A6C34878D82A}">
                    <a16:rowId xmlns:a16="http://schemas.microsoft.com/office/drawing/2014/main" val="1794206414"/>
                  </a:ext>
                </a:extLst>
              </a:tr>
              <a:tr h="811543">
                <a:tc>
                  <a:txBody>
                    <a:bodyPr/>
                    <a:lstStyle/>
                    <a:p>
                      <a:pPr algn="ctr"/>
                      <a:r>
                        <a:rPr lang="en-US" sz="2400" dirty="0"/>
                        <a:t>99.99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4.32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tc>
                  <a:txBody>
                    <a:bodyPr/>
                    <a:lstStyle/>
                    <a:p>
                      <a:pPr algn="ctr"/>
                      <a:r>
                        <a:rPr lang="en-US" sz="2400" dirty="0"/>
                        <a:t>52.56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E5FF"/>
                    </a:solidFill>
                  </a:tcPr>
                </a:tc>
                <a:extLst>
                  <a:ext uri="{0D108BD9-81ED-4DB2-BD59-A6C34878D82A}">
                    <a16:rowId xmlns:a16="http://schemas.microsoft.com/office/drawing/2014/main" val="4022629237"/>
                  </a:ext>
                </a:extLst>
              </a:tr>
            </a:tbl>
          </a:graphicData>
        </a:graphic>
      </p:graphicFrame>
    </p:spTree>
    <p:extLst>
      <p:ext uri="{BB962C8B-B14F-4D97-AF65-F5344CB8AC3E}">
        <p14:creationId xmlns:p14="http://schemas.microsoft.com/office/powerpoint/2010/main" val="20676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Composite SLAs</a:t>
            </a:r>
          </a:p>
        </p:txBody>
      </p:sp>
      <p:sp>
        <p:nvSpPr>
          <p:cNvPr id="6" name="Text Placeholder 5"/>
          <p:cNvSpPr>
            <a:spLocks noGrp="1"/>
          </p:cNvSpPr>
          <p:nvPr>
            <p:ph type="body" sz="quarter" idx="10"/>
          </p:nvPr>
        </p:nvSpPr>
        <p:spPr>
          <a:xfrm>
            <a:off x="584200" y="1223347"/>
            <a:ext cx="11018520" cy="4891788"/>
          </a:xfrm>
        </p:spPr>
        <p:txBody>
          <a:bodyPr/>
          <a:lstStyle/>
          <a:p>
            <a:r>
              <a:rPr lang="en-IE" dirty="0"/>
              <a:t>If the App Service has a 99.95% SLA, and the Azure SQL Database has a 99.99% SLA, what is the composite SLA for your application?</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pPr marL="342900" indent="-342900">
              <a:buFont typeface="Arial" panose="020B0604020202020204" pitchFamily="34" charset="0"/>
              <a:buChar char="•"/>
            </a:pPr>
            <a:r>
              <a:rPr lang="en-IE" dirty="0">
                <a:latin typeface="+mn-lt"/>
              </a:rPr>
              <a:t>Notice the composite SLA is lower than the individual SLAs.</a:t>
            </a:r>
          </a:p>
          <a:p>
            <a:pPr marL="342900" indent="-342900">
              <a:buFont typeface="Arial" panose="020B0604020202020204" pitchFamily="34" charset="0"/>
              <a:buChar char="•"/>
            </a:pPr>
            <a:r>
              <a:rPr lang="en-IE" dirty="0">
                <a:latin typeface="+mn-lt"/>
              </a:rPr>
              <a:t>Improve the SLA </a:t>
            </a:r>
            <a:r>
              <a:rPr lang="en-US" dirty="0">
                <a:latin typeface="+mn-lt"/>
              </a:rPr>
              <a:t>by creating independent fallback paths.</a:t>
            </a:r>
            <a:endParaRPr lang="en-IE" dirty="0">
              <a:latin typeface="+mn-lt"/>
            </a:endParaRPr>
          </a:p>
        </p:txBody>
      </p:sp>
      <p:sp>
        <p:nvSpPr>
          <p:cNvPr id="2" name="Rectangle 1">
            <a:extLst>
              <a:ext uri="{FF2B5EF4-FFF2-40B4-BE49-F238E27FC236}">
                <a16:creationId xmlns:a16="http://schemas.microsoft.com/office/drawing/2014/main" id="{B2B6E90B-1F80-47DA-BBF0-32A0FE7F0DE1}"/>
              </a:ext>
            </a:extLst>
          </p:cNvPr>
          <p:cNvSpPr/>
          <p:nvPr/>
        </p:nvSpPr>
        <p:spPr>
          <a:xfrm>
            <a:off x="6990882" y="3130632"/>
            <a:ext cx="2642070" cy="1077218"/>
          </a:xfrm>
          <a:prstGeom prst="rect">
            <a:avLst/>
          </a:prstGeom>
        </p:spPr>
        <p:txBody>
          <a:bodyPr wrap="none">
            <a:spAutoFit/>
          </a:bodyPr>
          <a:lstStyle/>
          <a:p>
            <a:pPr algn="ctr"/>
            <a:r>
              <a:rPr lang="en-IE" sz="3200" dirty="0"/>
              <a:t>.9995 * .9999 </a:t>
            </a:r>
          </a:p>
          <a:p>
            <a:pPr algn="ctr"/>
            <a:r>
              <a:rPr lang="en-IE" sz="3200" dirty="0"/>
              <a:t>= 99.94%</a:t>
            </a:r>
            <a:endParaRPr lang="en-US" sz="3200" dirty="0"/>
          </a:p>
        </p:txBody>
      </p:sp>
      <p:sp>
        <p:nvSpPr>
          <p:cNvPr id="3" name="Rectangle 2">
            <a:extLst>
              <a:ext uri="{FF2B5EF4-FFF2-40B4-BE49-F238E27FC236}">
                <a16:creationId xmlns:a16="http://schemas.microsoft.com/office/drawing/2014/main" id="{52072503-51F8-4D0F-8CE1-9FE5D6349315}"/>
              </a:ext>
            </a:extLst>
          </p:cNvPr>
          <p:cNvSpPr/>
          <p:nvPr/>
        </p:nvSpPr>
        <p:spPr>
          <a:xfrm>
            <a:off x="7186449" y="2564187"/>
            <a:ext cx="2250937" cy="461665"/>
          </a:xfrm>
          <a:prstGeom prst="rect">
            <a:avLst/>
          </a:prstGeom>
        </p:spPr>
        <p:txBody>
          <a:bodyPr wrap="none">
            <a:spAutoFit/>
          </a:bodyPr>
          <a:lstStyle/>
          <a:p>
            <a:r>
              <a:rPr lang="en-IE" sz="2400" u="sng" dirty="0"/>
              <a:t>Composite SLA</a:t>
            </a:r>
            <a:endParaRPr lang="en-US" sz="2400" u="sng" dirty="0"/>
          </a:p>
        </p:txBody>
      </p:sp>
      <p:pic>
        <p:nvPicPr>
          <p:cNvPr id="5" name="Picture 4" descr="Image representing Web app and its SLA uptime value of 99.95 percent and a SQL database and its SLA value of 99.99 percent.">
            <a:extLst>
              <a:ext uri="{FF2B5EF4-FFF2-40B4-BE49-F238E27FC236}">
                <a16:creationId xmlns:a16="http://schemas.microsoft.com/office/drawing/2014/main" id="{FB9D8D27-C614-48B4-BB42-029D92994797}"/>
              </a:ext>
            </a:extLst>
          </p:cNvPr>
          <p:cNvPicPr>
            <a:picLocks noChangeAspect="1"/>
          </p:cNvPicPr>
          <p:nvPr/>
        </p:nvPicPr>
        <p:blipFill>
          <a:blip r:embed="rId3"/>
          <a:stretch>
            <a:fillRect/>
          </a:stretch>
        </p:blipFill>
        <p:spPr>
          <a:xfrm>
            <a:off x="1328868" y="2564187"/>
            <a:ext cx="4686954" cy="2210108"/>
          </a:xfrm>
          <a:prstGeom prst="rect">
            <a:avLst/>
          </a:prstGeom>
        </p:spPr>
      </p:pic>
    </p:spTree>
    <p:extLst>
      <p:ext uri="{BB962C8B-B14F-4D97-AF65-F5344CB8AC3E}">
        <p14:creationId xmlns:p14="http://schemas.microsoft.com/office/powerpoint/2010/main" val="15965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Application SLAs</a:t>
            </a:r>
          </a:p>
        </p:txBody>
      </p:sp>
      <p:sp>
        <p:nvSpPr>
          <p:cNvPr id="6" name="Text Placeholder 5"/>
          <p:cNvSpPr>
            <a:spLocks noGrp="1"/>
          </p:cNvSpPr>
          <p:nvPr>
            <p:ph type="body" sz="quarter" idx="10"/>
          </p:nvPr>
        </p:nvSpPr>
        <p:spPr>
          <a:xfrm>
            <a:off x="584200" y="1435497"/>
            <a:ext cx="11018520" cy="3805529"/>
          </a:xfrm>
        </p:spPr>
        <p:txBody>
          <a:bodyPr/>
          <a:lstStyle/>
          <a:p>
            <a:r>
              <a:rPr lang="en-IE" dirty="0"/>
              <a:t>Customers should determine what SLA is needed for their application:</a:t>
            </a:r>
          </a:p>
          <a:p>
            <a:endParaRPr lang="en-IE" dirty="0"/>
          </a:p>
          <a:p>
            <a:pPr marL="342900" indent="-342900">
              <a:buFont typeface="Arial" panose="020B0604020202020204" pitchFamily="34" charset="0"/>
              <a:buChar char="•"/>
            </a:pPr>
            <a:r>
              <a:rPr lang="en-IE" dirty="0">
                <a:latin typeface="+mn-lt"/>
              </a:rPr>
              <a:t>Know your workload requirements and usage patterns.</a:t>
            </a:r>
          </a:p>
          <a:p>
            <a:pPr marL="342900" indent="-342900">
              <a:buFont typeface="Arial" panose="020B0604020202020204" pitchFamily="34" charset="0"/>
              <a:buChar char="•"/>
            </a:pPr>
            <a:r>
              <a:rPr lang="en-IE" dirty="0">
                <a:latin typeface="+mn-lt"/>
              </a:rPr>
              <a:t>Design for resiliency and availability.</a:t>
            </a:r>
          </a:p>
          <a:p>
            <a:pPr marL="342900" indent="-342900">
              <a:buFont typeface="Arial" panose="020B0604020202020204" pitchFamily="34" charset="0"/>
              <a:buChar char="•"/>
            </a:pPr>
            <a:r>
              <a:rPr lang="en-US" dirty="0">
                <a:latin typeface="+mn-lt"/>
              </a:rPr>
              <a:t>Establish availability metrics — mean time to recovery (MTTR) and mean time between failures (MTBF).</a:t>
            </a:r>
            <a:endParaRPr lang="en-IE" dirty="0">
              <a:latin typeface="+mn-lt"/>
            </a:endParaRPr>
          </a:p>
          <a:p>
            <a:pPr marL="342900" indent="-342900">
              <a:buFont typeface="Arial" panose="020B0604020202020204" pitchFamily="34" charset="0"/>
              <a:buChar char="•"/>
            </a:pPr>
            <a:r>
              <a:rPr lang="en-US" dirty="0">
                <a:latin typeface="+mn-lt"/>
              </a:rPr>
              <a:t>Establish recovery metrics — recovery time objective and recovery point objective (RPO).</a:t>
            </a:r>
          </a:p>
          <a:p>
            <a:pPr marL="342900" indent="-342900">
              <a:buFont typeface="Arial" panose="020B0604020202020204" pitchFamily="34" charset="0"/>
              <a:buChar char="•"/>
            </a:pPr>
            <a:r>
              <a:rPr lang="en-US" dirty="0">
                <a:latin typeface="+mn-lt"/>
              </a:rPr>
              <a:t>Implement resiliency strategies.</a:t>
            </a:r>
          </a:p>
          <a:p>
            <a:pPr marL="342900" indent="-342900">
              <a:buFont typeface="Arial" panose="020B0604020202020204" pitchFamily="34" charset="0"/>
              <a:buChar char="•"/>
            </a:pPr>
            <a:r>
              <a:rPr lang="en-US" dirty="0">
                <a:latin typeface="+mn-lt"/>
              </a:rPr>
              <a:t>Build in availability requirements.</a:t>
            </a:r>
            <a:endParaRPr lang="en-IE" dirty="0">
              <a:latin typeface="+mn-lt"/>
            </a:endParaRPr>
          </a:p>
        </p:txBody>
      </p:sp>
    </p:spTree>
    <p:extLst>
      <p:ext uri="{BB962C8B-B14F-4D97-AF65-F5344CB8AC3E}">
        <p14:creationId xmlns:p14="http://schemas.microsoft.com/office/powerpoint/2010/main" val="12107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037982"/>
            <a:ext cx="4968875" cy="1495794"/>
          </a:xfrm>
        </p:spPr>
        <p:txBody>
          <a:bodyPr/>
          <a:lstStyle/>
          <a:p>
            <a:r>
              <a:rPr lang="en-US" dirty="0"/>
              <a:t>Walkthrough – </a:t>
            </a:r>
            <a:r>
              <a:rPr lang="en-IE" dirty="0"/>
              <a:t>Calculate a Composite SLA</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2154436"/>
          </a:xfrm>
        </p:spPr>
        <p:txBody>
          <a:bodyPr/>
          <a:lstStyle/>
          <a:p>
            <a:pPr marL="0" indent="0">
              <a:buNone/>
            </a:pPr>
            <a:r>
              <a:rPr lang="en-US" dirty="0"/>
              <a:t>Determine services SLA uptime percentages and then calculate the application composite SLA uptime percentage.</a:t>
            </a:r>
          </a:p>
          <a:p>
            <a:pPr marL="514350" indent="-514350">
              <a:buFont typeface="+mj-lt"/>
              <a:buAutoNum type="arabicPeriod"/>
            </a:pPr>
            <a:r>
              <a:rPr lang="en-US" dirty="0"/>
              <a:t>Determine the SLA uptime percentage values for an application.</a:t>
            </a:r>
          </a:p>
          <a:p>
            <a:pPr marL="514350" indent="-514350">
              <a:buFont typeface="+mj-lt"/>
              <a:buAutoNum type="arabicPeriod"/>
            </a:pPr>
            <a:r>
              <a:rPr lang="en-US" dirty="0"/>
              <a:t>Calculate the Application Composite SLA percentage uptime.</a:t>
            </a:r>
          </a:p>
        </p:txBody>
      </p:sp>
    </p:spTree>
    <p:extLst>
      <p:ext uri="{BB962C8B-B14F-4D97-AF65-F5344CB8AC3E}">
        <p14:creationId xmlns:p14="http://schemas.microsoft.com/office/powerpoint/2010/main" val="3714138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Walkthrough - Calculate a Composite SLA</a:t>
            </a:r>
            <a:endParaRPr lang="en-US" dirty="0"/>
          </a:p>
        </p:txBody>
      </p:sp>
      <p:sp>
        <p:nvSpPr>
          <p:cNvPr id="5" name="Text Placeholder 4">
            <a:extLst>
              <a:ext uri="{FF2B5EF4-FFF2-40B4-BE49-F238E27FC236}">
                <a16:creationId xmlns:a16="http://schemas.microsoft.com/office/drawing/2014/main" id="{3219B017-FDBD-44FF-874E-697DEAEE9AE8}"/>
              </a:ext>
            </a:extLst>
          </p:cNvPr>
          <p:cNvSpPr>
            <a:spLocks noGrp="1"/>
          </p:cNvSpPr>
          <p:nvPr>
            <p:ph type="body" sz="quarter" idx="10"/>
          </p:nvPr>
        </p:nvSpPr>
        <p:spPr>
          <a:xfrm>
            <a:off x="584200" y="1435497"/>
            <a:ext cx="11018520" cy="3964162"/>
          </a:xfrm>
        </p:spPr>
        <p:txBody>
          <a:bodyPr/>
          <a:lstStyle/>
          <a:p>
            <a:pPr marL="0" indent="0">
              <a:buNone/>
            </a:pPr>
            <a:r>
              <a:rPr lang="en-US" dirty="0"/>
              <a:t>Determine services SLA uptime percentages and then calculate the application composite SLA uptime percentage.</a:t>
            </a:r>
          </a:p>
          <a:p>
            <a:pPr marL="514350" indent="-514350">
              <a:buFont typeface="+mj-lt"/>
              <a:buAutoNum type="arabicPeriod"/>
            </a:pPr>
            <a:r>
              <a:rPr lang="en-US" dirty="0"/>
              <a:t>Determine the SLA uptime percentage values for an application.</a:t>
            </a:r>
          </a:p>
          <a:p>
            <a:pPr marL="514350" indent="-514350">
              <a:buFont typeface="+mj-lt"/>
              <a:buAutoNum type="arabicPeriod"/>
            </a:pPr>
            <a:r>
              <a:rPr lang="en-US" dirty="0"/>
              <a:t>Calculate the Application Composite SLA percentage uptime.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65712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Review Azure Subscriptions</a:t>
            </a:r>
            <a:br>
              <a:rPr lang="en-US" dirty="0"/>
            </a:br>
            <a:r>
              <a:rPr lang="en-US" dirty="0">
                <a:solidFill>
                  <a:srgbClr val="0078D4"/>
                </a:solidFill>
              </a:rPr>
              <a:t>Introduction</a:t>
            </a:r>
          </a:p>
        </p:txBody>
      </p:sp>
      <p:sp>
        <p:nvSpPr>
          <p:cNvPr id="6" name="Text Placeholder 5"/>
          <p:cNvSpPr>
            <a:spLocks noGrp="1"/>
          </p:cNvSpPr>
          <p:nvPr>
            <p:ph type="body" sz="quarter" idx="10"/>
          </p:nvPr>
        </p:nvSpPr>
        <p:spPr>
          <a:xfrm>
            <a:off x="586390" y="2834545"/>
            <a:ext cx="11018520" cy="2357184"/>
          </a:xfrm>
        </p:spPr>
        <p:txBody>
          <a:bodyPr/>
          <a:lstStyle/>
          <a:p>
            <a:r>
              <a:rPr lang="en-US" dirty="0"/>
              <a:t>Learning objectives:</a:t>
            </a:r>
          </a:p>
          <a:p>
            <a:endParaRPr lang="en-US" dirty="0"/>
          </a:p>
          <a:p>
            <a:pPr marL="457200" indent="-457200">
              <a:buFont typeface="Arial" panose="020B0604020202020204" pitchFamily="34" charset="0"/>
              <a:buChar char="•"/>
            </a:pPr>
            <a:r>
              <a:rPr lang="en-US" dirty="0"/>
              <a:t>Understand and describe Microsoft Azure subscriptions and management groups.</a:t>
            </a:r>
          </a:p>
          <a:p>
            <a:pPr marL="457200" indent="-457200">
              <a:buFont typeface="Arial" panose="020B0604020202020204" pitchFamily="34" charset="0"/>
              <a:buChar char="•"/>
            </a:pPr>
            <a:r>
              <a:rPr lang="en-US" dirty="0"/>
              <a:t>Explore different Azure subscription offers.</a:t>
            </a:r>
          </a:p>
          <a:p>
            <a:pPr marL="457200" indent="-457200">
              <a:buFont typeface="Arial" panose="020B0604020202020204" pitchFamily="34" charset="0"/>
              <a:buChar char="•"/>
            </a:pPr>
            <a:r>
              <a:rPr lang="en-US" dirty="0"/>
              <a:t>Review the Azure free account.</a:t>
            </a:r>
            <a:endParaRPr lang="en-IE" dirty="0"/>
          </a:p>
        </p:txBody>
      </p:sp>
    </p:spTree>
    <p:extLst>
      <p:ext uri="{BB962C8B-B14F-4D97-AF65-F5344CB8AC3E}">
        <p14:creationId xmlns:p14="http://schemas.microsoft.com/office/powerpoint/2010/main" val="215519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7" y="4495996"/>
            <a:ext cx="6272338"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spc="0" dirty="0">
                <a:latin typeface="Segoe UI"/>
              </a:rPr>
              <a:t>(</a:t>
            </a:r>
            <a:r>
              <a:rPr lang="en-US" sz="1961" b="1" i="1" dirty="0">
                <a:solidFill>
                  <a:srgbClr val="0777D3"/>
                </a:solidFill>
              </a:rPr>
              <a:t>insert polling app link of your choice</a:t>
            </a:r>
            <a:r>
              <a:rPr lang="en-US" sz="1961" i="1" spc="0" dirty="0">
                <a:latin typeface="Segoe UI"/>
              </a:rPr>
              <a:t>) </a:t>
            </a:r>
          </a:p>
          <a:p>
            <a:pPr marL="448193" indent="-448193">
              <a:buFont typeface="+mj-lt"/>
              <a:buAutoNum type="arabicPeriod"/>
            </a:pPr>
            <a:r>
              <a:rPr lang="en-US" sz="1961" dirty="0"/>
              <a:t>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7" y="3429001"/>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Service Level Agreements (SLAs)</a:t>
            </a:r>
          </a:p>
        </p:txBody>
      </p:sp>
      <p:pic>
        <p:nvPicPr>
          <p:cNvPr id="8" name="Graphic 7">
            <a:extLst>
              <a:ext uri="{FF2B5EF4-FFF2-40B4-BE49-F238E27FC236}">
                <a16:creationId xmlns:a16="http://schemas.microsoft.com/office/drawing/2014/main" id="{578B16DB-187D-4BB9-8E73-45D2CB3E90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93" y="1666960"/>
            <a:ext cx="5093057" cy="5093057"/>
          </a:xfrm>
          <a:prstGeom prst="rect">
            <a:avLst/>
          </a:prstGeom>
        </p:spPr>
      </p:pic>
      <p:sp>
        <p:nvSpPr>
          <p:cNvPr id="9" name="TextBox 8">
            <a:extLst>
              <a:ext uri="{FF2B5EF4-FFF2-40B4-BE49-F238E27FC236}">
                <a16:creationId xmlns:a16="http://schemas.microsoft.com/office/drawing/2014/main" id="{FFE6BC9E-0DA8-4C33-99B1-E3054BE275E4}"/>
              </a:ext>
            </a:extLst>
          </p:cNvPr>
          <p:cNvSpPr txBox="1"/>
          <p:nvPr/>
        </p:nvSpPr>
        <p:spPr>
          <a:xfrm>
            <a:off x="8542191" y="2749103"/>
            <a:ext cx="2942259" cy="2622001"/>
          </a:xfrm>
          <a:prstGeom prst="rect">
            <a:avLst/>
          </a:prstGeom>
          <a:solidFill>
            <a:srgbClr val="59B4D9"/>
          </a:solid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9029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9">
                                            <p:txEl>
                                              <p:pRg st="2" end="2"/>
                                            </p:txEl>
                                          </p:spTgt>
                                        </p:tgtEl>
                                        <p:attrNameLst>
                                          <p:attrName>style.visibility</p:attrName>
                                        </p:attrNameLst>
                                      </p:cBhvr>
                                      <p:to>
                                        <p:strVal val="visible"/>
                                      </p:to>
                                    </p:set>
                                    <p:animEffect transition="in" filter="fade">
                                      <p:cBhvr>
                                        <p:cTn id="11" dur="500"/>
                                        <p:tgtEl>
                                          <p:spTgt spid="9">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FC4E-22FA-45C0-85A6-73A2352F75F7}"/>
              </a:ext>
            </a:extLst>
          </p:cNvPr>
          <p:cNvSpPr>
            <a:spLocks noGrp="1"/>
          </p:cNvSpPr>
          <p:nvPr>
            <p:ph type="title"/>
          </p:nvPr>
        </p:nvSpPr>
        <p:spPr/>
        <p:txBody>
          <a:bodyPr/>
          <a:lstStyle/>
          <a:p>
            <a:r>
              <a:rPr lang="en-US" dirty="0"/>
              <a:t>Summary – Azure Service Level Agreements (SLAs)</a:t>
            </a:r>
          </a:p>
        </p:txBody>
      </p:sp>
      <p:sp>
        <p:nvSpPr>
          <p:cNvPr id="3" name="Text Placeholder 2">
            <a:extLst>
              <a:ext uri="{FF2B5EF4-FFF2-40B4-BE49-F238E27FC236}">
                <a16:creationId xmlns:a16="http://schemas.microsoft.com/office/drawing/2014/main" id="{AD0CEF9D-C235-4B8A-96A8-B05234E3B8C1}"/>
              </a:ext>
            </a:extLst>
          </p:cNvPr>
          <p:cNvSpPr>
            <a:spLocks noGrp="1"/>
          </p:cNvSpPr>
          <p:nvPr>
            <p:ph type="body" sz="quarter" idx="10"/>
          </p:nvPr>
        </p:nvSpPr>
        <p:spPr>
          <a:xfrm>
            <a:off x="586390" y="1434370"/>
            <a:ext cx="11018520" cy="2719271"/>
          </a:xfrm>
        </p:spPr>
        <p:txBody>
          <a:bodyPr/>
          <a:lstStyle/>
          <a:p>
            <a:r>
              <a:rPr lang="en-US" dirty="0">
                <a:latin typeface="+mn-lt"/>
              </a:rPr>
              <a:t>Across this module we have explored the Service Level Agreements available in Azure. You should now be able to</a:t>
            </a:r>
          </a:p>
          <a:p>
            <a:endParaRPr lang="en-US" dirty="0">
              <a:latin typeface="+mn-lt"/>
            </a:endParaRPr>
          </a:p>
          <a:p>
            <a:pPr marL="457200" indent="-457200">
              <a:buFont typeface="Arial" panose="020B0604020202020204" pitchFamily="34" charset="0"/>
              <a:buChar char="•"/>
            </a:pPr>
            <a:r>
              <a:rPr lang="en-US" dirty="0">
                <a:latin typeface="+mn-lt"/>
              </a:rPr>
              <a:t>Define what a Service Level Agree (SLA) is.</a:t>
            </a:r>
          </a:p>
          <a:p>
            <a:pPr marL="457200" indent="-457200">
              <a:buFont typeface="Arial" panose="020B0604020202020204" pitchFamily="34" charset="0"/>
              <a:buChar char="•"/>
            </a:pPr>
            <a:r>
              <a:rPr lang="en-US" dirty="0">
                <a:latin typeface="+mn-lt"/>
              </a:rPr>
              <a:t>Review the various types and levels of SLAs.</a:t>
            </a:r>
          </a:p>
          <a:p>
            <a:pPr marL="457200" indent="-457200">
              <a:buFont typeface="Arial" panose="020B0604020202020204" pitchFamily="34" charset="0"/>
              <a:buChar char="•"/>
            </a:pPr>
            <a:r>
              <a:rPr lang="en-US" dirty="0">
                <a:latin typeface="+mn-lt"/>
              </a:rPr>
              <a:t>Explore composite SLAs.</a:t>
            </a:r>
          </a:p>
          <a:p>
            <a:pPr marL="457200" indent="-457200">
              <a:buFont typeface="Arial" panose="020B0604020202020204" pitchFamily="34" charset="0"/>
              <a:buChar char="•"/>
            </a:pPr>
            <a:r>
              <a:rPr lang="en-US" dirty="0">
                <a:latin typeface="+mn-lt"/>
              </a:rPr>
              <a:t>Calculate your SLA based on components you choose.</a:t>
            </a:r>
          </a:p>
        </p:txBody>
      </p:sp>
    </p:spTree>
    <p:extLst>
      <p:ext uri="{BB962C8B-B14F-4D97-AF65-F5344CB8AC3E}">
        <p14:creationId xmlns:p14="http://schemas.microsoft.com/office/powerpoint/2010/main" val="42031164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Module: Service lifecycle in Azure</a:t>
            </a:r>
            <a:endParaRPr lang="en-US" dirty="0"/>
          </a:p>
        </p:txBody>
      </p:sp>
    </p:spTree>
    <p:extLst>
      <p:ext uri="{BB962C8B-B14F-4D97-AF65-F5344CB8AC3E}">
        <p14:creationId xmlns:p14="http://schemas.microsoft.com/office/powerpoint/2010/main" val="14477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Service Lifecycles in Azure</a:t>
            </a:r>
            <a:br>
              <a:rPr lang="en-US" dirty="0"/>
            </a:br>
            <a:r>
              <a:rPr lang="en-US" dirty="0">
                <a:solidFill>
                  <a:srgbClr val="0078D4"/>
                </a:solidFill>
              </a:rPr>
              <a:t>Introduction</a:t>
            </a:r>
          </a:p>
        </p:txBody>
      </p:sp>
      <p:sp>
        <p:nvSpPr>
          <p:cNvPr id="6" name="Text Placeholder 5"/>
          <p:cNvSpPr>
            <a:spLocks noGrp="1"/>
          </p:cNvSpPr>
          <p:nvPr>
            <p:ph type="body" sz="quarter" idx="10"/>
          </p:nvPr>
        </p:nvSpPr>
        <p:spPr>
          <a:xfrm>
            <a:off x="586390" y="2834545"/>
            <a:ext cx="11018520" cy="2357184"/>
          </a:xfrm>
        </p:spPr>
        <p:txBody>
          <a:bodyPr/>
          <a:lstStyle/>
          <a:p>
            <a:r>
              <a:rPr lang="en-US" dirty="0"/>
              <a:t>Learning objectives:</a:t>
            </a:r>
          </a:p>
          <a:p>
            <a:endParaRPr lang="en-US" dirty="0"/>
          </a:p>
          <a:p>
            <a:pPr marL="457200" indent="-457200">
              <a:buFont typeface="Arial" panose="020B0604020202020204" pitchFamily="34" charset="0"/>
              <a:buChar char="•"/>
            </a:pPr>
            <a:r>
              <a:rPr lang="en-US" dirty="0"/>
              <a:t>Define what public and private-preview features are.</a:t>
            </a:r>
          </a:p>
          <a:p>
            <a:pPr marL="457200" indent="-457200">
              <a:buFont typeface="Arial" panose="020B0604020202020204" pitchFamily="34" charset="0"/>
              <a:buChar char="•"/>
            </a:pPr>
            <a:r>
              <a:rPr lang="en-US" dirty="0"/>
              <a:t>Explore how you can access these features.</a:t>
            </a:r>
          </a:p>
          <a:p>
            <a:pPr marL="457200" indent="-457200">
              <a:buFont typeface="Arial" panose="020B0604020202020204" pitchFamily="34" charset="0"/>
              <a:buChar char="•"/>
            </a:pPr>
            <a:r>
              <a:rPr lang="en-US" dirty="0"/>
              <a:t>Review what general availability of a feature is.</a:t>
            </a:r>
          </a:p>
          <a:p>
            <a:pPr marL="457200" indent="-457200">
              <a:buFont typeface="Arial" panose="020B0604020202020204" pitchFamily="34" charset="0"/>
              <a:buChar char="•"/>
            </a:pPr>
            <a:r>
              <a:rPr lang="en-US" dirty="0"/>
              <a:t>Preview a few of the upcoming features.</a:t>
            </a:r>
            <a:endParaRPr lang="en-IE" dirty="0"/>
          </a:p>
        </p:txBody>
      </p:sp>
    </p:spTree>
    <p:extLst>
      <p:ext uri="{BB962C8B-B14F-4D97-AF65-F5344CB8AC3E}">
        <p14:creationId xmlns:p14="http://schemas.microsoft.com/office/powerpoint/2010/main" val="321861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Public and private preview features</a:t>
            </a:r>
            <a:endParaRPr lang="en-US" dirty="0"/>
          </a:p>
        </p:txBody>
      </p:sp>
      <p:sp>
        <p:nvSpPr>
          <p:cNvPr id="6" name="Text Placeholder 5"/>
          <p:cNvSpPr>
            <a:spLocks noGrp="1"/>
          </p:cNvSpPr>
          <p:nvPr>
            <p:ph type="body" sz="quarter" idx="10"/>
          </p:nvPr>
        </p:nvSpPr>
        <p:spPr>
          <a:xfrm>
            <a:off x="586740" y="1711722"/>
            <a:ext cx="11018520" cy="1270925"/>
          </a:xfrm>
        </p:spPr>
        <p:txBody>
          <a:bodyPr/>
          <a:lstStyle/>
          <a:p>
            <a:r>
              <a:rPr lang="en-IE" dirty="0"/>
              <a:t>Microsoft offer previews of Azure features for evaluation purposes. </a:t>
            </a:r>
          </a:p>
          <a:p>
            <a:r>
              <a:rPr lang="en-IE" dirty="0"/>
              <a:t>With Azure previews, you can test beta and other pre-release features, products, services, software, and regions.</a:t>
            </a:r>
          </a:p>
        </p:txBody>
      </p:sp>
      <p:graphicFrame>
        <p:nvGraphicFramePr>
          <p:cNvPr id="2" name="Table 2">
            <a:extLst>
              <a:ext uri="{FF2B5EF4-FFF2-40B4-BE49-F238E27FC236}">
                <a16:creationId xmlns:a16="http://schemas.microsoft.com/office/drawing/2014/main" id="{8D143CFE-72D8-45C8-8458-EA3EF4F53155}"/>
              </a:ext>
            </a:extLst>
          </p:cNvPr>
          <p:cNvGraphicFramePr>
            <a:graphicFrameLocks noGrp="1"/>
          </p:cNvGraphicFramePr>
          <p:nvPr>
            <p:extLst>
              <p:ext uri="{D42A27DB-BD31-4B8C-83A1-F6EECF244321}">
                <p14:modId xmlns:p14="http://schemas.microsoft.com/office/powerpoint/2010/main" val="1188272726"/>
              </p:ext>
            </p:extLst>
          </p:nvPr>
        </p:nvGraphicFramePr>
        <p:xfrm>
          <a:off x="1000124" y="3429000"/>
          <a:ext cx="9172575" cy="2445468"/>
        </p:xfrm>
        <a:graphic>
          <a:graphicData uri="http://schemas.openxmlformats.org/drawingml/2006/table">
            <a:tbl>
              <a:tblPr firstRow="1" bandRow="1">
                <a:tableStyleId>{5C22544A-7EE6-4342-B048-85BDC9FD1C3A}</a:tableStyleId>
              </a:tblPr>
              <a:tblGrid>
                <a:gridCol w="4391026">
                  <a:extLst>
                    <a:ext uri="{9D8B030D-6E8A-4147-A177-3AD203B41FA5}">
                      <a16:colId xmlns:a16="http://schemas.microsoft.com/office/drawing/2014/main" val="941092720"/>
                    </a:ext>
                  </a:extLst>
                </a:gridCol>
                <a:gridCol w="209550">
                  <a:extLst>
                    <a:ext uri="{9D8B030D-6E8A-4147-A177-3AD203B41FA5}">
                      <a16:colId xmlns:a16="http://schemas.microsoft.com/office/drawing/2014/main" val="3027931060"/>
                    </a:ext>
                  </a:extLst>
                </a:gridCol>
                <a:gridCol w="4571999">
                  <a:extLst>
                    <a:ext uri="{9D8B030D-6E8A-4147-A177-3AD203B41FA5}">
                      <a16:colId xmlns:a16="http://schemas.microsoft.com/office/drawing/2014/main" val="1983897617"/>
                    </a:ext>
                  </a:extLst>
                </a:gridCol>
              </a:tblGrid>
              <a:tr h="695325">
                <a:tc>
                  <a:txBody>
                    <a:bodyPr/>
                    <a:lstStyle/>
                    <a:p>
                      <a:pPr algn="ctr"/>
                      <a:r>
                        <a:rPr lang="en-IE" sz="2800" b="1" dirty="0"/>
                        <a:t>Private Preview</a:t>
                      </a:r>
                      <a:r>
                        <a:rPr lang="en-IE" sz="2800" dirty="0"/>
                        <a:t> </a:t>
                      </a:r>
                      <a:endParaRPr lang="en-US" sz="2800" dirty="0"/>
                    </a:p>
                  </a:txBody>
                  <a:tcPr>
                    <a:solidFill>
                      <a:srgbClr val="0078D4"/>
                    </a:solidFill>
                  </a:tcPr>
                </a:tc>
                <a:tc>
                  <a:txBody>
                    <a:bodyPr/>
                    <a:lstStyle/>
                    <a:p>
                      <a:pPr algn="ctr"/>
                      <a:endParaRPr lang="en-US" sz="2800" dirty="0"/>
                    </a:p>
                  </a:txBody>
                  <a:tcPr>
                    <a:solidFill>
                      <a:srgbClr val="0078D4"/>
                    </a:solidFill>
                  </a:tcPr>
                </a:tc>
                <a:tc>
                  <a:txBody>
                    <a:bodyPr/>
                    <a:lstStyle/>
                    <a:p>
                      <a:pPr algn="ctr"/>
                      <a:r>
                        <a:rPr lang="en-IE" sz="2800" b="1" dirty="0"/>
                        <a:t>Public Preview</a:t>
                      </a:r>
                      <a:r>
                        <a:rPr lang="en-IE" sz="2800" dirty="0"/>
                        <a:t> </a:t>
                      </a:r>
                      <a:endParaRPr lang="en-US" sz="2800" dirty="0"/>
                    </a:p>
                  </a:txBody>
                  <a:tcPr>
                    <a:solidFill>
                      <a:srgbClr val="0078D4"/>
                    </a:solidFill>
                  </a:tcPr>
                </a:tc>
                <a:extLst>
                  <a:ext uri="{0D108BD9-81ED-4DB2-BD59-A6C34878D82A}">
                    <a16:rowId xmlns:a16="http://schemas.microsoft.com/office/drawing/2014/main" val="2315721268"/>
                  </a:ext>
                </a:extLst>
              </a:tr>
              <a:tr h="1750143">
                <a:tc>
                  <a:txBody>
                    <a:bodyPr/>
                    <a:lstStyle/>
                    <a:p>
                      <a:r>
                        <a:rPr lang="en-IE" sz="2800" dirty="0"/>
                        <a:t>Azure feature available to certain Azure customers for evaluation purposes.</a:t>
                      </a:r>
                      <a:endParaRPr lang="en-US" sz="2800" dirty="0">
                        <a:solidFill>
                          <a:schemeClr val="tx1"/>
                        </a:solidFill>
                      </a:endParaRPr>
                    </a:p>
                  </a:txBody>
                  <a:tcPr>
                    <a:solidFill>
                      <a:srgbClr val="50E5FF"/>
                    </a:solidFill>
                  </a:tcPr>
                </a:tc>
                <a:tc>
                  <a:txBody>
                    <a:bodyPr/>
                    <a:lstStyle/>
                    <a:p>
                      <a:endParaRPr lang="en-US" sz="2800" dirty="0">
                        <a:solidFill>
                          <a:schemeClr val="tx1"/>
                        </a:solidFill>
                      </a:endParaRPr>
                    </a:p>
                  </a:txBody>
                  <a:tcPr>
                    <a:solidFill>
                      <a:srgbClr val="50E5FF"/>
                    </a:solidFill>
                  </a:tcPr>
                </a:tc>
                <a:tc>
                  <a:txBody>
                    <a:bodyPr/>
                    <a:lstStyle/>
                    <a:p>
                      <a:r>
                        <a:rPr lang="en-IE" sz="2800" dirty="0"/>
                        <a:t>Azure feature available to all Azure customers for evaluation purposes.</a:t>
                      </a:r>
                      <a:endParaRPr lang="en-US" sz="2800" dirty="0">
                        <a:solidFill>
                          <a:schemeClr val="tx1"/>
                        </a:solidFill>
                      </a:endParaRPr>
                    </a:p>
                  </a:txBody>
                  <a:tcPr>
                    <a:solidFill>
                      <a:srgbClr val="50E5FF"/>
                    </a:solidFill>
                  </a:tcPr>
                </a:tc>
                <a:extLst>
                  <a:ext uri="{0D108BD9-81ED-4DB2-BD59-A6C34878D82A}">
                    <a16:rowId xmlns:a16="http://schemas.microsoft.com/office/drawing/2014/main" val="2049680802"/>
                  </a:ext>
                </a:extLst>
              </a:tr>
            </a:tbl>
          </a:graphicData>
        </a:graphic>
      </p:graphicFrame>
    </p:spTree>
    <p:extLst>
      <p:ext uri="{BB962C8B-B14F-4D97-AF65-F5344CB8AC3E}">
        <p14:creationId xmlns:p14="http://schemas.microsoft.com/office/powerpoint/2010/main" val="27923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Accessing preview features</a:t>
            </a:r>
            <a:endParaRPr lang="en-US" dirty="0"/>
          </a:p>
        </p:txBody>
      </p:sp>
      <p:sp>
        <p:nvSpPr>
          <p:cNvPr id="6" name="Text Placeholder 5"/>
          <p:cNvSpPr>
            <a:spLocks noGrp="1"/>
          </p:cNvSpPr>
          <p:nvPr>
            <p:ph type="body" sz="quarter" idx="10"/>
          </p:nvPr>
        </p:nvSpPr>
        <p:spPr>
          <a:xfrm>
            <a:off x="584200" y="1605194"/>
            <a:ext cx="4522787" cy="3360920"/>
          </a:xfrm>
        </p:spPr>
        <p:txBody>
          <a:bodyPr/>
          <a:lstStyle/>
          <a:p>
            <a:pPr marL="457200" indent="-457200">
              <a:buFont typeface="Arial" panose="020B0604020202020204" pitchFamily="34" charset="0"/>
              <a:buChar char="•"/>
            </a:pPr>
            <a:r>
              <a:rPr lang="en-IE" dirty="0"/>
              <a:t>Preview new functionality and features for an existing service.</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US" dirty="0"/>
              <a:t>Preview new services.</a:t>
            </a:r>
            <a:endParaRPr lang="en-IE" dirty="0"/>
          </a:p>
        </p:txBody>
      </p:sp>
      <p:pic>
        <p:nvPicPr>
          <p:cNvPr id="12" name="Picture 11" descr="Screenshot of the Marketplace with preview services including Azure SQL Analytics. ">
            <a:extLst>
              <a:ext uri="{FF2B5EF4-FFF2-40B4-BE49-F238E27FC236}">
                <a16:creationId xmlns:a16="http://schemas.microsoft.com/office/drawing/2014/main" id="{29036C7A-F5E6-4E68-A883-E3751ADA09EF}"/>
              </a:ext>
            </a:extLst>
          </p:cNvPr>
          <p:cNvPicPr>
            <a:picLocks noChangeAspect="1"/>
          </p:cNvPicPr>
          <p:nvPr/>
        </p:nvPicPr>
        <p:blipFill>
          <a:blip r:embed="rId3"/>
          <a:stretch>
            <a:fillRect/>
          </a:stretch>
        </p:blipFill>
        <p:spPr>
          <a:xfrm>
            <a:off x="5464176" y="3858507"/>
            <a:ext cx="5686425" cy="2295525"/>
          </a:xfrm>
          <a:prstGeom prst="rect">
            <a:avLst/>
          </a:prstGeom>
          <a:ln>
            <a:solidFill>
              <a:schemeClr val="tx1"/>
            </a:solidFill>
          </a:ln>
        </p:spPr>
      </p:pic>
      <p:pic>
        <p:nvPicPr>
          <p:cNvPr id="11" name="Picture 10" descr="Screenshot Kubernetes version with 1.15.3 in preview in the drop-down. ">
            <a:extLst>
              <a:ext uri="{FF2B5EF4-FFF2-40B4-BE49-F238E27FC236}">
                <a16:creationId xmlns:a16="http://schemas.microsoft.com/office/drawing/2014/main" id="{8B93477A-06D7-456E-9D3B-E224A8616ACA}"/>
              </a:ext>
            </a:extLst>
          </p:cNvPr>
          <p:cNvPicPr>
            <a:picLocks noChangeAspect="1"/>
          </p:cNvPicPr>
          <p:nvPr/>
        </p:nvPicPr>
        <p:blipFill>
          <a:blip r:embed="rId4"/>
          <a:stretch>
            <a:fillRect/>
          </a:stretch>
        </p:blipFill>
        <p:spPr>
          <a:xfrm>
            <a:off x="5464176" y="1605194"/>
            <a:ext cx="3895725" cy="1981200"/>
          </a:xfrm>
          <a:prstGeom prst="rect">
            <a:avLst/>
          </a:prstGeom>
          <a:ln>
            <a:solidFill>
              <a:schemeClr val="tx1"/>
            </a:solidFill>
          </a:ln>
        </p:spPr>
      </p:pic>
    </p:spTree>
    <p:extLst>
      <p:ext uri="{BB962C8B-B14F-4D97-AF65-F5344CB8AC3E}">
        <p14:creationId xmlns:p14="http://schemas.microsoft.com/office/powerpoint/2010/main" val="22267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Accessing Azure Portal preview</a:t>
            </a:r>
            <a:endParaRPr lang="en-US" dirty="0"/>
          </a:p>
        </p:txBody>
      </p:sp>
      <p:sp>
        <p:nvSpPr>
          <p:cNvPr id="6" name="Text Placeholder 5"/>
          <p:cNvSpPr>
            <a:spLocks noGrp="1"/>
          </p:cNvSpPr>
          <p:nvPr>
            <p:ph type="body" sz="quarter" idx="10"/>
          </p:nvPr>
        </p:nvSpPr>
        <p:spPr>
          <a:xfrm>
            <a:off x="6905625" y="1526235"/>
            <a:ext cx="5080000" cy="4775384"/>
          </a:xfrm>
        </p:spPr>
        <p:txBody>
          <a:bodyPr/>
          <a:lstStyle/>
          <a:p>
            <a:pPr marL="457200" indent="-457200">
              <a:buFont typeface="Arial" panose="020B0604020202020204" pitchFamily="34" charset="0"/>
              <a:buChar char="•"/>
            </a:pPr>
            <a:r>
              <a:rPr lang="en-IE" dirty="0"/>
              <a:t>Access the Azure Portal (Preview) -  </a:t>
            </a:r>
            <a:r>
              <a:rPr lang="en-IE" dirty="0">
                <a:hlinkClick r:id="rId3"/>
              </a:rPr>
              <a:t>https://preview.portal.azure.com</a:t>
            </a:r>
            <a:r>
              <a:rPr lang="en-IE" dirty="0"/>
              <a:t>.</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Provide feedback on new features such as full-screen blades, performance, navigation, notifications, and accessibility improvements.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Check out the Azure Portal feedback forum.</a:t>
            </a:r>
          </a:p>
        </p:txBody>
      </p:sp>
      <p:pic>
        <p:nvPicPr>
          <p:cNvPr id="2" name="Picture 1" descr="Screenshot of the portal preview page with feedback icon highlighted. ">
            <a:extLst>
              <a:ext uri="{FF2B5EF4-FFF2-40B4-BE49-F238E27FC236}">
                <a16:creationId xmlns:a16="http://schemas.microsoft.com/office/drawing/2014/main" id="{F886E39A-57CF-425E-B536-B5D939AE3157}"/>
              </a:ext>
            </a:extLst>
          </p:cNvPr>
          <p:cNvPicPr>
            <a:picLocks noChangeAspect="1"/>
          </p:cNvPicPr>
          <p:nvPr/>
        </p:nvPicPr>
        <p:blipFill>
          <a:blip r:embed="rId4"/>
          <a:stretch>
            <a:fillRect/>
          </a:stretch>
        </p:blipFill>
        <p:spPr>
          <a:xfrm>
            <a:off x="206375" y="2200275"/>
            <a:ext cx="6543010" cy="3086100"/>
          </a:xfrm>
          <a:prstGeom prst="rect">
            <a:avLst/>
          </a:prstGeom>
          <a:ln>
            <a:solidFill>
              <a:schemeClr val="tx1"/>
            </a:solidFill>
          </a:ln>
        </p:spPr>
      </p:pic>
      <p:sp>
        <p:nvSpPr>
          <p:cNvPr id="3" name="Rectangle 2">
            <a:extLst>
              <a:ext uri="{FF2B5EF4-FFF2-40B4-BE49-F238E27FC236}">
                <a16:creationId xmlns:a16="http://schemas.microsoft.com/office/drawing/2014/main" id="{3042E040-CDE3-48E3-B2F5-56CA5E1C6624}"/>
              </a:ext>
              <a:ext uri="{C183D7F6-B498-43B3-948B-1728B52AA6E4}">
                <adec:decorative xmlns:adec="http://schemas.microsoft.com/office/drawing/2017/decorative" val="1"/>
              </a:ext>
            </a:extLst>
          </p:cNvPr>
          <p:cNvSpPr/>
          <p:nvPr/>
        </p:nvSpPr>
        <p:spPr bwMode="auto">
          <a:xfrm>
            <a:off x="6107952" y="2073275"/>
            <a:ext cx="774700" cy="6858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02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General Availability</a:t>
            </a:r>
          </a:p>
        </p:txBody>
      </p:sp>
      <p:sp>
        <p:nvSpPr>
          <p:cNvPr id="6" name="Text Placeholder 5"/>
          <p:cNvSpPr>
            <a:spLocks noGrp="1"/>
          </p:cNvSpPr>
          <p:nvPr>
            <p:ph type="body" sz="quarter" idx="10"/>
          </p:nvPr>
        </p:nvSpPr>
        <p:spPr>
          <a:xfrm>
            <a:off x="597787" y="1890273"/>
            <a:ext cx="6371337" cy="3805529"/>
          </a:xfrm>
        </p:spPr>
        <p:txBody>
          <a:bodyPr/>
          <a:lstStyle/>
          <a:p>
            <a:pPr marL="457200" indent="-457200">
              <a:buFont typeface="Arial" panose="020B0604020202020204" pitchFamily="34" charset="0"/>
              <a:buChar char="•"/>
            </a:pPr>
            <a:r>
              <a:rPr lang="en-IE" dirty="0"/>
              <a:t>New features are evaluated and tested.</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Feature bugs go through a lifecycle of new, active, resolved, and fixed.</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General availability provides successfully tested features to all Azure customers.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Azure blog announcements is a good source of information.</a:t>
            </a:r>
          </a:p>
        </p:txBody>
      </p:sp>
      <p:pic>
        <p:nvPicPr>
          <p:cNvPr id="4" name="Picture 3" descr="Lifecycle of general availability from new to active to resolved to closed. ">
            <a:extLst>
              <a:ext uri="{FF2B5EF4-FFF2-40B4-BE49-F238E27FC236}">
                <a16:creationId xmlns:a16="http://schemas.microsoft.com/office/drawing/2014/main" id="{9FB0A6DA-5D3B-49F3-9DB8-A79AF7623893}"/>
              </a:ext>
            </a:extLst>
          </p:cNvPr>
          <p:cNvPicPr>
            <a:picLocks noChangeAspect="1"/>
          </p:cNvPicPr>
          <p:nvPr/>
        </p:nvPicPr>
        <p:blipFill>
          <a:blip r:embed="rId3"/>
          <a:srcRect/>
          <a:stretch/>
        </p:blipFill>
        <p:spPr>
          <a:xfrm>
            <a:off x="7467601" y="734199"/>
            <a:ext cx="3952160" cy="5481676"/>
          </a:xfrm>
          <a:prstGeom prst="rect">
            <a:avLst/>
          </a:prstGeom>
        </p:spPr>
      </p:pic>
    </p:spTree>
    <p:extLst>
      <p:ext uri="{BB962C8B-B14F-4D97-AF65-F5344CB8AC3E}">
        <p14:creationId xmlns:p14="http://schemas.microsoft.com/office/powerpoint/2010/main" val="31606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23333"/>
            <a:ext cx="11018520" cy="553998"/>
          </a:xfrm>
        </p:spPr>
        <p:txBody>
          <a:bodyPr/>
          <a:lstStyle/>
          <a:p>
            <a:r>
              <a:rPr lang="en-US" dirty="0"/>
              <a:t>Monitoring service and feature updates</a:t>
            </a:r>
          </a:p>
        </p:txBody>
      </p:sp>
      <p:sp>
        <p:nvSpPr>
          <p:cNvPr id="6" name="Text Placeholder 5"/>
          <p:cNvSpPr>
            <a:spLocks noGrp="1"/>
          </p:cNvSpPr>
          <p:nvPr>
            <p:ph type="body" sz="quarter" idx="10"/>
          </p:nvPr>
        </p:nvSpPr>
        <p:spPr>
          <a:xfrm>
            <a:off x="675290" y="3250470"/>
            <a:ext cx="11018520" cy="3081356"/>
          </a:xfrm>
        </p:spPr>
        <p:txBody>
          <a:bodyPr/>
          <a:lstStyle/>
          <a:p>
            <a:pPr marL="457200" indent="-457200">
              <a:buFont typeface="Arial" panose="020B0604020202020204" pitchFamily="34" charset="0"/>
              <a:buChar char="•"/>
            </a:pPr>
            <a:r>
              <a:rPr lang="en-IE" dirty="0">
                <a:latin typeface="+mn-lt"/>
              </a:rPr>
              <a:t>Azure updates provides information about the Azure products, services, and features, and product roadmaps, and availability.</a:t>
            </a:r>
          </a:p>
          <a:p>
            <a:pPr marL="457200" indent="-457200">
              <a:buFont typeface="Arial" panose="020B0604020202020204" pitchFamily="34" charset="0"/>
              <a:buChar char="•"/>
            </a:pPr>
            <a:endParaRPr lang="en-IE" dirty="0">
              <a:latin typeface="+mn-lt"/>
            </a:endParaRPr>
          </a:p>
          <a:p>
            <a:pPr marL="457200" indent="-457200">
              <a:buFont typeface="Arial" panose="020B0604020202020204" pitchFamily="34" charset="0"/>
              <a:buChar char="•"/>
            </a:pPr>
            <a:r>
              <a:rPr lang="en-IE" dirty="0">
                <a:latin typeface="+mn-lt"/>
              </a:rPr>
              <a:t>View details about all Azure updates and their status.</a:t>
            </a:r>
          </a:p>
          <a:p>
            <a:pPr marL="457200" indent="-457200">
              <a:buFont typeface="Arial" panose="020B0604020202020204" pitchFamily="34" charset="0"/>
              <a:buChar char="•"/>
            </a:pPr>
            <a:endParaRPr lang="en-IE" dirty="0">
              <a:latin typeface="+mn-lt"/>
            </a:endParaRPr>
          </a:p>
          <a:p>
            <a:pPr marL="457200" indent="-457200">
              <a:buFont typeface="Arial" panose="020B0604020202020204" pitchFamily="34" charset="0"/>
              <a:buChar char="•"/>
            </a:pPr>
            <a:r>
              <a:rPr lang="en-IE" dirty="0">
                <a:latin typeface="+mn-lt"/>
              </a:rPr>
              <a:t>Browse and search for updates.</a:t>
            </a:r>
          </a:p>
          <a:p>
            <a:pPr marL="457200" indent="-457200">
              <a:buFont typeface="Arial" panose="020B0604020202020204" pitchFamily="34" charset="0"/>
              <a:buChar char="•"/>
            </a:pPr>
            <a:endParaRPr lang="en-IE" dirty="0">
              <a:latin typeface="+mn-lt"/>
            </a:endParaRPr>
          </a:p>
          <a:p>
            <a:pPr marL="457200" indent="-457200">
              <a:buFont typeface="Arial" panose="020B0604020202020204" pitchFamily="34" charset="0"/>
              <a:buChar char="•"/>
            </a:pPr>
            <a:r>
              <a:rPr lang="en-IE" dirty="0">
                <a:latin typeface="+mn-lt"/>
              </a:rPr>
              <a:t>Subscribe to Azure update notifications by RSS.</a:t>
            </a:r>
          </a:p>
        </p:txBody>
      </p:sp>
      <p:pic>
        <p:nvPicPr>
          <p:cNvPr id="2" name="Picture 1" descr="Screenshot of the Azure updates page. Tabs include all, now available, in preview, and in development. ">
            <a:extLst>
              <a:ext uri="{FF2B5EF4-FFF2-40B4-BE49-F238E27FC236}">
                <a16:creationId xmlns:a16="http://schemas.microsoft.com/office/drawing/2014/main" id="{63669372-DC58-4EC8-A4F6-E385BCE3C7B0}"/>
              </a:ext>
            </a:extLst>
          </p:cNvPr>
          <p:cNvPicPr>
            <a:picLocks noChangeAspect="1"/>
          </p:cNvPicPr>
          <p:nvPr/>
        </p:nvPicPr>
        <p:blipFill>
          <a:blip r:embed="rId3"/>
          <a:stretch>
            <a:fillRect/>
          </a:stretch>
        </p:blipFill>
        <p:spPr>
          <a:xfrm>
            <a:off x="1919795" y="1455186"/>
            <a:ext cx="8123809" cy="1571429"/>
          </a:xfrm>
          <a:prstGeom prst="rect">
            <a:avLst/>
          </a:prstGeom>
          <a:ln>
            <a:solidFill>
              <a:schemeClr val="tx1"/>
            </a:solidFill>
          </a:ln>
        </p:spPr>
      </p:pic>
    </p:spTree>
    <p:extLst>
      <p:ext uri="{BB962C8B-B14F-4D97-AF65-F5344CB8AC3E}">
        <p14:creationId xmlns:p14="http://schemas.microsoft.com/office/powerpoint/2010/main" val="9901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E92-1D76-4F61-8208-4BBDE2BA1DA5}"/>
              </a:ext>
            </a:extLst>
          </p:cNvPr>
          <p:cNvSpPr>
            <a:spLocks noGrp="1"/>
          </p:cNvSpPr>
          <p:nvPr>
            <p:ph type="title"/>
          </p:nvPr>
        </p:nvSpPr>
        <p:spPr>
          <a:xfrm>
            <a:off x="584200" y="2536580"/>
            <a:ext cx="4968875" cy="997196"/>
          </a:xfrm>
        </p:spPr>
        <p:txBody>
          <a:bodyPr/>
          <a:lstStyle/>
          <a:p>
            <a:r>
              <a:rPr lang="en-US" dirty="0"/>
              <a:t>Walkthrough – </a:t>
            </a:r>
            <a:r>
              <a:rPr lang="en-IE" dirty="0"/>
              <a:t>Access Azure Preview features</a:t>
            </a:r>
            <a:endParaRPr lang="en-US" dirty="0"/>
          </a:p>
        </p:txBody>
      </p:sp>
      <p:sp>
        <p:nvSpPr>
          <p:cNvPr id="3" name="Text Placeholder 2">
            <a:extLst>
              <a:ext uri="{FF2B5EF4-FFF2-40B4-BE49-F238E27FC236}">
                <a16:creationId xmlns:a16="http://schemas.microsoft.com/office/drawing/2014/main" id="{D9B7E699-8A7B-44B9-87EE-C5ED24A8C217}"/>
              </a:ext>
            </a:extLst>
          </p:cNvPr>
          <p:cNvSpPr>
            <a:spLocks noGrp="1"/>
          </p:cNvSpPr>
          <p:nvPr>
            <p:ph type="body" sz="quarter" idx="12"/>
          </p:nvPr>
        </p:nvSpPr>
        <p:spPr>
          <a:xfrm>
            <a:off x="584200" y="3962400"/>
            <a:ext cx="6083300" cy="1538883"/>
          </a:xfrm>
        </p:spPr>
        <p:txBody>
          <a:bodyPr/>
          <a:lstStyle/>
          <a:p>
            <a:pPr marL="0" indent="0">
              <a:buNone/>
            </a:pPr>
            <a:r>
              <a:rPr lang="en-US" dirty="0"/>
              <a:t>Access and identify Azure preview services and features and view the latest Azure updates information.</a:t>
            </a:r>
          </a:p>
          <a:p>
            <a:pPr marL="514350" indent="-514350">
              <a:buFont typeface="+mj-lt"/>
              <a:buAutoNum type="arabicPeriod"/>
            </a:pPr>
            <a:r>
              <a:rPr lang="en-US" dirty="0"/>
              <a:t>Access preview services and features.</a:t>
            </a:r>
          </a:p>
          <a:p>
            <a:pPr marL="514350" indent="-514350">
              <a:buFont typeface="+mj-lt"/>
              <a:buAutoNum type="arabicPeriod"/>
            </a:pPr>
            <a:r>
              <a:rPr lang="en-US" dirty="0"/>
              <a:t>Review the Azure updates page.</a:t>
            </a:r>
          </a:p>
        </p:txBody>
      </p:sp>
    </p:spTree>
    <p:extLst>
      <p:ext uri="{BB962C8B-B14F-4D97-AF65-F5344CB8AC3E}">
        <p14:creationId xmlns:p14="http://schemas.microsoft.com/office/powerpoint/2010/main" val="3965751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Define Azure subscriptions</a:t>
            </a:r>
          </a:p>
        </p:txBody>
      </p:sp>
      <p:sp>
        <p:nvSpPr>
          <p:cNvPr id="6" name="Text Placeholder 5"/>
          <p:cNvSpPr>
            <a:spLocks noGrp="1"/>
          </p:cNvSpPr>
          <p:nvPr>
            <p:ph type="body" sz="quarter" idx="10"/>
          </p:nvPr>
        </p:nvSpPr>
        <p:spPr>
          <a:xfrm>
            <a:off x="588263" y="4339035"/>
            <a:ext cx="10575037" cy="1760482"/>
          </a:xfrm>
        </p:spPr>
        <p:txBody>
          <a:bodyPr/>
          <a:lstStyle/>
          <a:p>
            <a:r>
              <a:rPr lang="en-IE" sz="2600" dirty="0"/>
              <a:t>An Azure subscription provides you with authenticated and authorized access to Azure accounts.</a:t>
            </a:r>
          </a:p>
          <a:p>
            <a:r>
              <a:rPr lang="en-IE" sz="2600" dirty="0"/>
              <a:t>Subscriptions can provide billing and access control boundaries.</a:t>
            </a:r>
          </a:p>
          <a:p>
            <a:r>
              <a:rPr lang="en-IE" sz="2600" dirty="0"/>
              <a:t>An account can have one subscription or multiple subscriptions.</a:t>
            </a:r>
          </a:p>
        </p:txBody>
      </p:sp>
      <p:pic>
        <p:nvPicPr>
          <p:cNvPr id="2" name="Picture 1" descr="An Azure account has three subscriptions. One for dev, one for test, and one for production. ">
            <a:extLst>
              <a:ext uri="{FF2B5EF4-FFF2-40B4-BE49-F238E27FC236}">
                <a16:creationId xmlns:a16="http://schemas.microsoft.com/office/drawing/2014/main" id="{10E8FBF8-4811-4E9C-8616-D4246EE85EE0}"/>
              </a:ext>
            </a:extLst>
          </p:cNvPr>
          <p:cNvPicPr>
            <a:picLocks noChangeAspect="1"/>
          </p:cNvPicPr>
          <p:nvPr/>
        </p:nvPicPr>
        <p:blipFill>
          <a:blip r:embed="rId3"/>
          <a:stretch>
            <a:fillRect/>
          </a:stretch>
        </p:blipFill>
        <p:spPr>
          <a:xfrm>
            <a:off x="2321595" y="1101263"/>
            <a:ext cx="6186938" cy="255430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Service Lifecycles in Azure</a:t>
            </a:r>
          </a:p>
        </p:txBody>
      </p:sp>
    </p:spTree>
    <p:extLst>
      <p:ext uri="{BB962C8B-B14F-4D97-AF65-F5344CB8AC3E}">
        <p14:creationId xmlns:p14="http://schemas.microsoft.com/office/powerpoint/2010/main" val="2635427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4FC4E-22FA-45C0-85A6-73A2352F75F7}"/>
              </a:ext>
            </a:extLst>
          </p:cNvPr>
          <p:cNvSpPr>
            <a:spLocks noGrp="1"/>
          </p:cNvSpPr>
          <p:nvPr>
            <p:ph type="title"/>
          </p:nvPr>
        </p:nvSpPr>
        <p:spPr/>
        <p:txBody>
          <a:bodyPr/>
          <a:lstStyle/>
          <a:p>
            <a:r>
              <a:rPr lang="en-US" dirty="0"/>
              <a:t>Summary – Service Lifecycle in Azure</a:t>
            </a:r>
          </a:p>
        </p:txBody>
      </p:sp>
      <p:sp>
        <p:nvSpPr>
          <p:cNvPr id="3" name="Text Placeholder 2">
            <a:extLst>
              <a:ext uri="{FF2B5EF4-FFF2-40B4-BE49-F238E27FC236}">
                <a16:creationId xmlns:a16="http://schemas.microsoft.com/office/drawing/2014/main" id="{AD0CEF9D-C235-4B8A-96A8-B05234E3B8C1}"/>
              </a:ext>
            </a:extLst>
          </p:cNvPr>
          <p:cNvSpPr>
            <a:spLocks noGrp="1"/>
          </p:cNvSpPr>
          <p:nvPr>
            <p:ph type="body" sz="quarter" idx="10"/>
          </p:nvPr>
        </p:nvSpPr>
        <p:spPr>
          <a:xfrm>
            <a:off x="586390" y="1434370"/>
            <a:ext cx="11018520" cy="3443443"/>
          </a:xfrm>
        </p:spPr>
        <p:txBody>
          <a:bodyPr/>
          <a:lstStyle/>
          <a:p>
            <a:r>
              <a:rPr lang="en-US" dirty="0">
                <a:latin typeface="+mn-lt"/>
              </a:rPr>
              <a:t>We have covered lots of ground in this module.</a:t>
            </a:r>
          </a:p>
          <a:p>
            <a:endParaRPr lang="en-US" dirty="0">
              <a:latin typeface="+mn-lt"/>
            </a:endParaRPr>
          </a:p>
          <a:p>
            <a:pPr marL="457200" indent="-457200">
              <a:buFont typeface="Arial" panose="020B0604020202020204" pitchFamily="34" charset="0"/>
              <a:buChar char="•"/>
            </a:pPr>
            <a:r>
              <a:rPr lang="en-US" dirty="0">
                <a:latin typeface="+mn-lt"/>
              </a:rPr>
              <a:t>You have learned to define what public and private-preview features are.</a:t>
            </a:r>
          </a:p>
          <a:p>
            <a:pPr marL="457200" indent="-457200">
              <a:buFont typeface="Arial" panose="020B0604020202020204" pitchFamily="34" charset="0"/>
              <a:buChar char="•"/>
            </a:pPr>
            <a:r>
              <a:rPr lang="en-US" dirty="0">
                <a:latin typeface="+mn-lt"/>
              </a:rPr>
              <a:t>You explored how you can access these features.</a:t>
            </a:r>
          </a:p>
          <a:p>
            <a:pPr marL="457200" indent="-457200">
              <a:buFont typeface="Arial" panose="020B0604020202020204" pitchFamily="34" charset="0"/>
              <a:buChar char="•"/>
            </a:pPr>
            <a:r>
              <a:rPr lang="en-US" dirty="0">
                <a:latin typeface="+mn-lt"/>
              </a:rPr>
              <a:t>You reviewed what general availability of a feature is.</a:t>
            </a:r>
          </a:p>
          <a:p>
            <a:pPr marL="457200" indent="-457200">
              <a:buFont typeface="Arial" panose="020B0604020202020204" pitchFamily="34" charset="0"/>
              <a:buChar char="•"/>
            </a:pPr>
            <a:r>
              <a:rPr lang="en-US" dirty="0">
                <a:latin typeface="+mn-lt"/>
              </a:rPr>
              <a:t>You saw a preview of a few of the upcoming features.</a:t>
            </a:r>
          </a:p>
          <a:p>
            <a:endParaRPr lang="en-US" dirty="0">
              <a:latin typeface="+mn-lt"/>
            </a:endParaRPr>
          </a:p>
          <a:p>
            <a:r>
              <a:rPr lang="en-US" dirty="0">
                <a:latin typeface="+mn-lt"/>
              </a:rPr>
              <a:t>However, this tour is just the beginning. Azure has so much to offer you, no matter what role you play in your organization.</a:t>
            </a:r>
          </a:p>
        </p:txBody>
      </p:sp>
    </p:spTree>
    <p:extLst>
      <p:ext uri="{BB962C8B-B14F-4D97-AF65-F5344CB8AC3E}">
        <p14:creationId xmlns:p14="http://schemas.microsoft.com/office/powerpoint/2010/main" val="14982067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Learning </a:t>
            </a:r>
            <a:r>
              <a:rPr lang="en-US">
                <a:latin typeface="Segoe UI Semibold (Headings)"/>
              </a:rPr>
              <a:t>Path review</a:t>
            </a:r>
            <a:endParaRPr lang="en-US" dirty="0"/>
          </a:p>
        </p:txBody>
      </p:sp>
    </p:spTree>
    <p:extLst>
      <p:ext uri="{BB962C8B-B14F-4D97-AF65-F5344CB8AC3E}">
        <p14:creationId xmlns:p14="http://schemas.microsoft.com/office/powerpoint/2010/main" val="16932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Subscription offers</a:t>
            </a:r>
          </a:p>
        </p:txBody>
      </p:sp>
      <p:sp>
        <p:nvSpPr>
          <p:cNvPr id="6" name="Text Placeholder 5"/>
          <p:cNvSpPr>
            <a:spLocks noGrp="1"/>
          </p:cNvSpPr>
          <p:nvPr>
            <p:ph type="body" sz="quarter" idx="10"/>
          </p:nvPr>
        </p:nvSpPr>
        <p:spPr>
          <a:xfrm>
            <a:off x="457201" y="1447800"/>
            <a:ext cx="4514850" cy="3120854"/>
          </a:xfrm>
        </p:spPr>
        <p:txBody>
          <a:bodyPr/>
          <a:lstStyle/>
          <a:p>
            <a:r>
              <a:rPr lang="en-US" sz="2600" dirty="0"/>
              <a:t>Free (next slide)</a:t>
            </a:r>
          </a:p>
          <a:p>
            <a:r>
              <a:rPr lang="en-US" sz="2600" dirty="0"/>
              <a:t>Pay-as-you-go</a:t>
            </a:r>
          </a:p>
          <a:p>
            <a:r>
              <a:rPr lang="en-US" sz="2600" dirty="0"/>
              <a:t>Enterprise Agreement</a:t>
            </a:r>
          </a:p>
          <a:p>
            <a:r>
              <a:rPr lang="en-US" sz="2600" dirty="0"/>
              <a:t>Student</a:t>
            </a:r>
          </a:p>
          <a:p>
            <a:r>
              <a:rPr lang="en-IE" sz="2600" dirty="0"/>
              <a:t>An account can have one subscription or multiple subscriptions.</a:t>
            </a:r>
          </a:p>
        </p:txBody>
      </p:sp>
      <p:pic>
        <p:nvPicPr>
          <p:cNvPr id="3" name="Picture 2" descr="Screenshot of Azure customers offers.">
            <a:extLst>
              <a:ext uri="{FF2B5EF4-FFF2-40B4-BE49-F238E27FC236}">
                <a16:creationId xmlns:a16="http://schemas.microsoft.com/office/drawing/2014/main" id="{5A98981E-BAA1-434B-93C9-8239AE6781B3}"/>
              </a:ext>
            </a:extLst>
          </p:cNvPr>
          <p:cNvPicPr>
            <a:picLocks noChangeAspect="1"/>
          </p:cNvPicPr>
          <p:nvPr/>
        </p:nvPicPr>
        <p:blipFill>
          <a:blip r:embed="rId3"/>
          <a:stretch>
            <a:fillRect/>
          </a:stretch>
        </p:blipFill>
        <p:spPr>
          <a:xfrm>
            <a:off x="5095875" y="1333500"/>
            <a:ext cx="6743700" cy="3962400"/>
          </a:xfrm>
          <a:prstGeom prst="rect">
            <a:avLst/>
          </a:prstGeom>
        </p:spPr>
      </p:pic>
    </p:spTree>
    <p:extLst>
      <p:ext uri="{BB962C8B-B14F-4D97-AF65-F5344CB8AC3E}">
        <p14:creationId xmlns:p14="http://schemas.microsoft.com/office/powerpoint/2010/main" val="44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Discuss Azure free account</a:t>
            </a:r>
          </a:p>
        </p:txBody>
      </p:sp>
      <p:sp>
        <p:nvSpPr>
          <p:cNvPr id="6" name="Text Placeholder 5"/>
          <p:cNvSpPr>
            <a:spLocks noGrp="1"/>
          </p:cNvSpPr>
          <p:nvPr>
            <p:ph type="body" sz="quarter" idx="10"/>
          </p:nvPr>
        </p:nvSpPr>
        <p:spPr>
          <a:xfrm>
            <a:off x="586740" y="4004526"/>
            <a:ext cx="11018520" cy="1378839"/>
          </a:xfrm>
        </p:spPr>
        <p:txBody>
          <a:bodyPr/>
          <a:lstStyle/>
          <a:p>
            <a:r>
              <a:rPr lang="en-US" dirty="0"/>
              <a:t>Provides 12 months of our most popular services, a $200 credit to explore any Azure service for 30 days, and over 25 services are free.</a:t>
            </a:r>
          </a:p>
          <a:p>
            <a:r>
              <a:rPr lang="en-IE" dirty="0"/>
              <a:t>At the end of the trial you can upgrade to pay-as-you-go pricing. </a:t>
            </a:r>
          </a:p>
        </p:txBody>
      </p:sp>
      <p:pic>
        <p:nvPicPr>
          <p:cNvPr id="2" name="Picture 1" descr="Screenshot of the terms and conditions for an Azure free account. ">
            <a:extLst>
              <a:ext uri="{FF2B5EF4-FFF2-40B4-BE49-F238E27FC236}">
                <a16:creationId xmlns:a16="http://schemas.microsoft.com/office/drawing/2014/main" id="{BF9D77F0-7A23-4E71-95F5-832A115A5B00}"/>
              </a:ext>
            </a:extLst>
          </p:cNvPr>
          <p:cNvPicPr>
            <a:picLocks noChangeAspect="1"/>
          </p:cNvPicPr>
          <p:nvPr/>
        </p:nvPicPr>
        <p:blipFill>
          <a:blip r:embed="rId3"/>
          <a:stretch>
            <a:fillRect/>
          </a:stretch>
        </p:blipFill>
        <p:spPr>
          <a:xfrm>
            <a:off x="1398814" y="1244584"/>
            <a:ext cx="9067800" cy="2362200"/>
          </a:xfrm>
          <a:prstGeom prst="rect">
            <a:avLst/>
          </a:prstGeom>
        </p:spPr>
      </p:pic>
    </p:spTree>
    <p:extLst>
      <p:ext uri="{BB962C8B-B14F-4D97-AF65-F5344CB8AC3E}">
        <p14:creationId xmlns:p14="http://schemas.microsoft.com/office/powerpoint/2010/main" val="14672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Management Groups</a:t>
            </a:r>
          </a:p>
        </p:txBody>
      </p:sp>
      <p:sp>
        <p:nvSpPr>
          <p:cNvPr id="6" name="Text Placeholder 5"/>
          <p:cNvSpPr>
            <a:spLocks noGrp="1"/>
          </p:cNvSpPr>
          <p:nvPr>
            <p:ph type="body" sz="quarter" idx="10"/>
          </p:nvPr>
        </p:nvSpPr>
        <p:spPr>
          <a:xfrm>
            <a:off x="386602" y="1645047"/>
            <a:ext cx="5721350" cy="4167616"/>
          </a:xfrm>
        </p:spPr>
        <p:txBody>
          <a:bodyPr/>
          <a:lstStyle/>
          <a:p>
            <a:pPr marL="342900" indent="-342900">
              <a:buFont typeface="Arial" panose="020B0604020202020204" pitchFamily="34" charset="0"/>
              <a:buChar char="•"/>
            </a:pPr>
            <a:r>
              <a:rPr lang="en-US" dirty="0"/>
              <a:t>Management groups can include multiple Azure subscriptions.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Subscriptions inherit conditions applied to the management group.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10,000 management groups can be supported in a single directory.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management group tree can support up to six levels of depth.</a:t>
            </a:r>
          </a:p>
        </p:txBody>
      </p:sp>
      <p:pic>
        <p:nvPicPr>
          <p:cNvPr id="2" name="Picture 1" descr="Image of four levels of hierarchy of objects in Azure in a tree structure, with Management groups at the top, below that lies subscriptions. Then below that are resource groups, and belowhat are individual resource objects such as VMs, VNET and other items.">
            <a:extLst>
              <a:ext uri="{FF2B5EF4-FFF2-40B4-BE49-F238E27FC236}">
                <a16:creationId xmlns:a16="http://schemas.microsoft.com/office/drawing/2014/main" id="{94027812-AC42-43DB-8E76-B3C92C6413AD}"/>
              </a:ext>
            </a:extLst>
          </p:cNvPr>
          <p:cNvPicPr>
            <a:picLocks noChangeAspect="1"/>
          </p:cNvPicPr>
          <p:nvPr/>
        </p:nvPicPr>
        <p:blipFill>
          <a:blip r:embed="rId3"/>
          <a:stretch>
            <a:fillRect/>
          </a:stretch>
        </p:blipFill>
        <p:spPr>
          <a:xfrm>
            <a:off x="6238875" y="1157287"/>
            <a:ext cx="5649528" cy="4543425"/>
          </a:xfrm>
          <a:prstGeom prst="rect">
            <a:avLst/>
          </a:prstGeom>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Icon of a computer monitor with some pseudo text and sample quiz questions being displayed.">
            <a:extLst>
              <a:ext uri="{FF2B5EF4-FFF2-40B4-BE49-F238E27FC236}">
                <a16:creationId xmlns:a16="http://schemas.microsoft.com/office/drawing/2014/main" id="{57D604B5-314A-42DC-8473-178D0D294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6597" y="2486570"/>
            <a:ext cx="4657986" cy="4285347"/>
          </a:xfrm>
          <a:prstGeom prst="rect">
            <a:avLst/>
          </a:prstGeom>
        </p:spPr>
      </p:pic>
      <p:sp>
        <p:nvSpPr>
          <p:cNvPr id="12" name="TextBox 11">
            <a:extLst>
              <a:ext uri="{FF2B5EF4-FFF2-40B4-BE49-F238E27FC236}">
                <a16:creationId xmlns:a16="http://schemas.microsoft.com/office/drawing/2014/main" id="{7D499B12-E135-4D51-B2C6-1AA1C6D8AFE6}"/>
              </a:ext>
            </a:extLst>
          </p:cNvPr>
          <p:cNvSpPr txBox="1"/>
          <p:nvPr/>
        </p:nvSpPr>
        <p:spPr>
          <a:xfrm>
            <a:off x="9325309" y="3027147"/>
            <a:ext cx="2608347" cy="2220706"/>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Which one?</a:t>
            </a:r>
          </a:p>
          <a:p>
            <a:pPr>
              <a:lnSpc>
                <a:spcPct val="90000"/>
              </a:lnSpc>
              <a:spcAft>
                <a:spcPts val="588"/>
              </a:spcAft>
            </a:pPr>
            <a:endParaRPr lang="en-US" sz="2353" dirty="0">
              <a:solidFill>
                <a:schemeClr val="bg1"/>
              </a:solidFill>
              <a:effectLst>
                <a:outerShdw blurRad="38100" dist="38100" dir="2700000" algn="tl">
                  <a:srgbClr val="000000">
                    <a:alpha val="43137"/>
                  </a:srgbClr>
                </a:outerShdw>
              </a:effectLst>
            </a:endParaRP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A). Azure Portal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B). PowerShell</a:t>
            </a:r>
          </a:p>
          <a:p>
            <a:pPr>
              <a:lnSpc>
                <a:spcPct val="90000"/>
              </a:lnSpc>
              <a:spcAft>
                <a:spcPts val="588"/>
              </a:spcAft>
            </a:pPr>
            <a:r>
              <a:rPr lang="en-US" sz="2353" dirty="0">
                <a:solidFill>
                  <a:schemeClr val="bg1"/>
                </a:solidFill>
                <a:effectLst>
                  <a:outerShdw blurRad="38100" dist="38100" dir="2700000" algn="tl">
                    <a:srgbClr val="000000">
                      <a:alpha val="43137"/>
                    </a:srgbClr>
                  </a:outerShdw>
                </a:effectLst>
              </a:rPr>
              <a:t>C). Local Tool</a:t>
            </a:r>
          </a:p>
        </p:txBody>
      </p:sp>
      <p:pic>
        <p:nvPicPr>
          <p:cNvPr id="11" name="Picture 10">
            <a:extLst>
              <a:ext uri="{FF2B5EF4-FFF2-40B4-BE49-F238E27FC236}">
                <a16:creationId xmlns:a16="http://schemas.microsoft.com/office/drawing/2014/main" id="{E508C814-1FA1-41D2-8120-0784BFAB60C0}"/>
              </a:ext>
            </a:extLst>
          </p:cNvPr>
          <p:cNvPicPr>
            <a:picLocks noChangeAspect="1"/>
          </p:cNvPicPr>
          <p:nvPr/>
        </p:nvPicPr>
        <p:blipFill>
          <a:blip r:embed="rId5"/>
          <a:stretch>
            <a:fillRect/>
          </a:stretch>
        </p:blipFill>
        <p:spPr>
          <a:xfrm>
            <a:off x="7791669" y="3027147"/>
            <a:ext cx="1583442" cy="2302847"/>
          </a:xfrm>
          <a:prstGeom prst="rect">
            <a:avLst/>
          </a:prstGeom>
        </p:spPr>
      </p:pic>
      <p:sp>
        <p:nvSpPr>
          <p:cNvPr id="15" name="Title 3">
            <a:extLst>
              <a:ext uri="{FF2B5EF4-FFF2-40B4-BE49-F238E27FC236}">
                <a16:creationId xmlns:a16="http://schemas.microsoft.com/office/drawing/2014/main" id="{470F02D6-55D5-4FF6-9EF6-8C4133929151}"/>
              </a:ext>
            </a:extLst>
          </p:cNvPr>
          <p:cNvSpPr>
            <a:spLocks noGrp="1"/>
          </p:cNvSpPr>
          <p:nvPr>
            <p:ph type="title"/>
          </p:nvPr>
        </p:nvSpPr>
        <p:spPr>
          <a:xfrm>
            <a:off x="428682" y="1577517"/>
            <a:ext cx="5428936" cy="1851483"/>
          </a:xfrm>
        </p:spPr>
        <p:txBody>
          <a:bodyPr/>
          <a:lstStyle/>
          <a:p>
            <a:r>
              <a:rPr lang="en-US" dirty="0"/>
              <a:t>Knowledge Check</a:t>
            </a:r>
            <a:br>
              <a:rPr lang="en-US" sz="2353" dirty="0"/>
            </a:br>
            <a:br>
              <a:rPr lang="en-US" sz="2353" dirty="0"/>
            </a:br>
            <a:r>
              <a:rPr lang="en-US" sz="2745" i="1" dirty="0">
                <a:solidFill>
                  <a:srgbClr val="C00000"/>
                </a:solidFill>
                <a:latin typeface="Calibri" panose="020F0502020204030204" pitchFamily="34" charset="0"/>
                <a:ea typeface="Times New Roman" panose="02020603050405020304" pitchFamily="18" charset="0"/>
              </a:rPr>
              <a:t>Populate with instructions to use the polling tool of your choice</a:t>
            </a:r>
            <a:endParaRPr lang="en-US" i="1" dirty="0">
              <a:solidFill>
                <a:srgbClr val="C00000"/>
              </a:solidFill>
            </a:endParaRPr>
          </a:p>
        </p:txBody>
      </p:sp>
      <p:sp>
        <p:nvSpPr>
          <p:cNvPr id="16" name="Text Placeholder 4">
            <a:extLst>
              <a:ext uri="{FF2B5EF4-FFF2-40B4-BE49-F238E27FC236}">
                <a16:creationId xmlns:a16="http://schemas.microsoft.com/office/drawing/2014/main" id="{C848FFA0-B199-4B33-AE03-9A331313BA1D}"/>
              </a:ext>
            </a:extLst>
          </p:cNvPr>
          <p:cNvSpPr txBox="1">
            <a:spLocks/>
          </p:cNvSpPr>
          <p:nvPr/>
        </p:nvSpPr>
        <p:spPr>
          <a:xfrm>
            <a:off x="438398" y="4495996"/>
            <a:ext cx="5413394" cy="14059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buFont typeface="+mj-lt"/>
              <a:buAutoNum type="arabicPeriod"/>
            </a:pPr>
            <a:r>
              <a:rPr lang="en-US" sz="1961" dirty="0"/>
              <a:t>Use your Smartphones or Mobile Devices</a:t>
            </a:r>
          </a:p>
          <a:p>
            <a:pPr marL="448193" indent="-448193">
              <a:buFont typeface="+mj-lt"/>
              <a:buAutoNum type="arabicPeriod"/>
            </a:pPr>
            <a:r>
              <a:rPr lang="en-US" sz="1961" dirty="0"/>
              <a:t>Go to </a:t>
            </a:r>
            <a:r>
              <a:rPr lang="en-US" sz="1961" i="1" dirty="0"/>
              <a:t>(</a:t>
            </a:r>
            <a:r>
              <a:rPr lang="en-US" sz="1961" b="1" i="1" dirty="0">
                <a:solidFill>
                  <a:srgbClr val="0777D3"/>
                </a:solidFill>
              </a:rPr>
              <a:t>insert polling app link of your choice</a:t>
            </a:r>
            <a:r>
              <a:rPr lang="en-US" sz="1961" i="1" dirty="0"/>
              <a:t>)</a:t>
            </a:r>
            <a:r>
              <a:rPr lang="en-US" sz="1961" dirty="0"/>
              <a:t> Enter Code: </a:t>
            </a:r>
            <a:r>
              <a:rPr lang="en-US" sz="1961" b="1" dirty="0">
                <a:solidFill>
                  <a:srgbClr val="0777D3"/>
                </a:solidFill>
              </a:rPr>
              <a:t>123-45-678</a:t>
            </a:r>
          </a:p>
          <a:p>
            <a:pPr marL="448193" indent="-448193">
              <a:buFont typeface="+mj-lt"/>
              <a:buAutoNum type="arabicPeriod"/>
            </a:pPr>
            <a:r>
              <a:rPr lang="en-US" sz="1961" dirty="0"/>
              <a:t>Please participate in the quiz for this section</a:t>
            </a:r>
          </a:p>
          <a:p>
            <a:pPr marL="448193" indent="-448193">
              <a:buFont typeface="+mj-lt"/>
              <a:buAutoNum type="arabicPeriod"/>
            </a:pPr>
            <a:endParaRPr lang="en-US" sz="1961" dirty="0"/>
          </a:p>
          <a:p>
            <a:pPr marL="448193" indent="-448193">
              <a:buFont typeface="+mj-lt"/>
              <a:buAutoNum type="arabicPeriod"/>
            </a:pPr>
            <a:endParaRPr lang="en-US" sz="1961" dirty="0"/>
          </a:p>
        </p:txBody>
      </p:sp>
      <p:sp>
        <p:nvSpPr>
          <p:cNvPr id="17" name="Text Placeholder 4">
            <a:extLst>
              <a:ext uri="{FF2B5EF4-FFF2-40B4-BE49-F238E27FC236}">
                <a16:creationId xmlns:a16="http://schemas.microsoft.com/office/drawing/2014/main" id="{7B7984B9-B462-4088-8ED4-2D32C4AF5D71}"/>
              </a:ext>
            </a:extLst>
          </p:cNvPr>
          <p:cNvSpPr txBox="1">
            <a:spLocks/>
          </p:cNvSpPr>
          <p:nvPr/>
        </p:nvSpPr>
        <p:spPr>
          <a:xfrm>
            <a:off x="438398" y="3429000"/>
            <a:ext cx="6272339" cy="78448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Module: </a:t>
            </a:r>
            <a:br>
              <a:rPr lang="en-US" sz="2353" dirty="0"/>
            </a:br>
            <a:r>
              <a:rPr lang="en-US" sz="2353" dirty="0"/>
              <a:t>Azure Subscriptions</a:t>
            </a:r>
          </a:p>
        </p:txBody>
      </p:sp>
    </p:spTree>
    <p:extLst>
      <p:ext uri="{BB962C8B-B14F-4D97-AF65-F5344CB8AC3E}">
        <p14:creationId xmlns:p14="http://schemas.microsoft.com/office/powerpoint/2010/main" val="303426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1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10"/>
                            </p:stCondLst>
                            <p:childTnLst>
                              <p:par>
                                <p:cTn id="9" presetID="10" presetClass="entr" presetSubtype="0" fill="hold" nodeType="afterEffect">
                                  <p:stCondLst>
                                    <p:cond delay="0"/>
                                  </p:stCondLst>
                                  <p:iterate type="wd">
                                    <p:tmPct val="1000"/>
                                  </p:iterate>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500"/>
                                        <p:tgtEl>
                                          <p:spTgt spid="12">
                                            <p:txEl>
                                              <p:pRg st="2" end="2"/>
                                            </p:txEl>
                                          </p:spTgt>
                                        </p:tgtEl>
                                      </p:cBhvr>
                                    </p:animEffect>
                                  </p:childTnLst>
                                </p:cTn>
                              </p:par>
                            </p:childTnLst>
                          </p:cTn>
                        </p:par>
                        <p:par>
                          <p:cTn id="12" fill="hold">
                            <p:stCondLst>
                              <p:cond delay="1025"/>
                            </p:stCondLst>
                            <p:childTnLst>
                              <p:par>
                                <p:cTn id="13" presetID="10" presetClass="entr" presetSubtype="0" fill="hold" nodeType="afterEffect">
                                  <p:stCondLst>
                                    <p:cond delay="0"/>
                                  </p:stCondLst>
                                  <p:iterate type="wd">
                                    <p:tmPct val="1000"/>
                                  </p:iterate>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500"/>
                                        <p:tgtEl>
                                          <p:spTgt spid="12">
                                            <p:txEl>
                                              <p:pRg st="3" end="3"/>
                                            </p:txEl>
                                          </p:spTgt>
                                        </p:tgtEl>
                                      </p:cBhvr>
                                    </p:animEffect>
                                  </p:childTnLst>
                                </p:cTn>
                              </p:par>
                            </p:childTnLst>
                          </p:cTn>
                        </p:par>
                        <p:par>
                          <p:cTn id="16" fill="hold">
                            <p:stCondLst>
                              <p:cond delay="1535"/>
                            </p:stCondLst>
                            <p:childTnLst>
                              <p:par>
                                <p:cTn id="17" presetID="10" presetClass="entr" presetSubtype="0" fill="hold" nodeType="afterEffect">
                                  <p:stCondLst>
                                    <p:cond delay="0"/>
                                  </p:stCondLst>
                                  <p:iterate type="wd">
                                    <p:tmPct val="1000"/>
                                  </p:iterate>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4.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4" ma:contentTypeDescription="Create a new document." ma:contentTypeScope="" ma:versionID="6a65cd23546f4e79447e22378a5e27b4">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00639cd62c52f17923c3a91640b03e7a"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71EBFD-4E8B-4E2A-A08D-08C082E51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864F76-2B11-446E-B1F3-7B49D4D2C144}">
  <ds:schemaRefs>
    <ds:schemaRef ds:uri="http://schemas.microsoft.com/sharepoint/v3/contenttype/forms"/>
  </ds:schemaRefs>
</ds:datastoreItem>
</file>

<file path=customXml/itemProps3.xml><?xml version="1.0" encoding="utf-8"?>
<ds:datastoreItem xmlns:ds="http://schemas.openxmlformats.org/officeDocument/2006/customXml" ds:itemID="{CBD254D0-6DED-41DB-B500-5837364773D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0</TotalTime>
  <Words>4426</Words>
  <Application>Microsoft Office PowerPoint</Application>
  <PresentationFormat>Widescreen</PresentationFormat>
  <Paragraphs>524</Paragraphs>
  <Slides>52</Slides>
  <Notes>42</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52</vt:i4>
      </vt:variant>
    </vt:vector>
  </HeadingPairs>
  <TitlesOfParts>
    <vt:vector size="66" baseType="lpstr">
      <vt:lpstr>Arial</vt:lpstr>
      <vt:lpstr>Calibri</vt:lpstr>
      <vt:lpstr>Consolas</vt:lpstr>
      <vt:lpstr>Segoe UI</vt:lpstr>
      <vt:lpstr>Segoe UI Light</vt:lpstr>
      <vt:lpstr>Segoe UI Semibold</vt:lpstr>
      <vt:lpstr>Segoe UI Semibold (Headings)</vt:lpstr>
      <vt:lpstr>Segoe UI Semilight</vt:lpstr>
      <vt:lpstr>Wingdings</vt:lpstr>
      <vt:lpstr>WHITE TEMPLATE</vt:lpstr>
      <vt:lpstr>Azure 1</vt:lpstr>
      <vt:lpstr>Azure 2</vt:lpstr>
      <vt:lpstr>Dynamics 365</vt:lpstr>
      <vt:lpstr>Office 365 PPT Template - 2017</vt:lpstr>
      <vt:lpstr>AZ-900T0x  Learning Path:   Review Microsoft Azure and Support</vt:lpstr>
      <vt:lpstr>Learning Objectives</vt:lpstr>
      <vt:lpstr>Module: Review Azure subscriptions</vt:lpstr>
      <vt:lpstr>Review Azure Subscriptions Introduction</vt:lpstr>
      <vt:lpstr>Define Azure subscriptions</vt:lpstr>
      <vt:lpstr>Explore Subscription offers</vt:lpstr>
      <vt:lpstr>Discuss Azure free account</vt:lpstr>
      <vt:lpstr>Explore Management Groups</vt:lpstr>
      <vt:lpstr>Knowledge Check  Populate with instructions to use the polling tool of your choice</vt:lpstr>
      <vt:lpstr>Summary – Review Azure Subscriptions</vt:lpstr>
      <vt:lpstr>Module: Planning and managing costs</vt:lpstr>
      <vt:lpstr>Planning and Managing Costs Introduction</vt:lpstr>
      <vt:lpstr>Purchasing Azure products and services</vt:lpstr>
      <vt:lpstr>Explore Factors affecting costs</vt:lpstr>
      <vt:lpstr>Identify Zones for Billing Purposes</vt:lpstr>
      <vt:lpstr>Explore Pricing calculator</vt:lpstr>
      <vt:lpstr>Walkthrough – Use the Azure Pricing Calculator</vt:lpstr>
      <vt:lpstr>Explore Total cost of ownership calculator</vt:lpstr>
      <vt:lpstr>Walkthrough – Use the Azure TCO Calculator</vt:lpstr>
      <vt:lpstr>Explore Minimizing costs</vt:lpstr>
      <vt:lpstr>Define Azure Cost Management</vt:lpstr>
      <vt:lpstr>Knowledge Check  Populate with instructions to use the polling tool of your choice</vt:lpstr>
      <vt:lpstr>Summary – Planning and Managing Costs</vt:lpstr>
      <vt:lpstr>Module: Azure support options</vt:lpstr>
      <vt:lpstr>Azure Support Options Introduction</vt:lpstr>
      <vt:lpstr>Explore Support plan options</vt:lpstr>
      <vt:lpstr>Explore Alternative support channels</vt:lpstr>
      <vt:lpstr>Explore Knowledge Center</vt:lpstr>
      <vt:lpstr>Walkthrough – Open a Support Request</vt:lpstr>
      <vt:lpstr>Knowledge Check  Populate with instructions to use the polling tool of your choice</vt:lpstr>
      <vt:lpstr>Summary – Azure Support Options</vt:lpstr>
      <vt:lpstr>Module: Azure Service Level Agreements (SLAs)</vt:lpstr>
      <vt:lpstr>Azure Service Level Agreements (SLAs) Introduction</vt:lpstr>
      <vt:lpstr>Define Service Level Agreements  (SLAs)</vt:lpstr>
      <vt:lpstr>Explore SLAs for Azure products and services</vt:lpstr>
      <vt:lpstr>Define Composite SLAs</vt:lpstr>
      <vt:lpstr>Define Application SLAs</vt:lpstr>
      <vt:lpstr>Walkthrough – Calculate a Composite SLA</vt:lpstr>
      <vt:lpstr>Walkthrough - Calculate a Composite SLA</vt:lpstr>
      <vt:lpstr>Knowledge Check  Populate with instructions to use the polling tool of your choice</vt:lpstr>
      <vt:lpstr>Summary – Azure Service Level Agreements (SLAs)</vt:lpstr>
      <vt:lpstr>Module: Service lifecycle in Azure</vt:lpstr>
      <vt:lpstr>Service Lifecycles in Azure Introduction</vt:lpstr>
      <vt:lpstr>Public and private preview features</vt:lpstr>
      <vt:lpstr>Accessing preview features</vt:lpstr>
      <vt:lpstr>Accessing Azure Portal preview</vt:lpstr>
      <vt:lpstr>General Availability</vt:lpstr>
      <vt:lpstr>Monitoring service and feature updates</vt:lpstr>
      <vt:lpstr>Walkthrough – Access Azure Preview features</vt:lpstr>
      <vt:lpstr>Knowledge Check  Populate with instructions to use the polling tool of your choice</vt:lpstr>
      <vt:lpstr>Summary – Service Lifecycle in Azure</vt:lpstr>
      <vt:lpstr>Learning Path review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2019-10-20T19:00:47Z</dcterms:created>
  <dcterms:modified xsi:type="dcterms:W3CDTF">2020-06-02T18:40:07Z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ies>
</file>